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29.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28.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39.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Masters/slideMaster1.xml" ContentType="application/vnd.openxmlformats-officedocument.presentationml.slideMaster+xml"/>
  <Override PartName="/ppt/notesSlides/notesSlide5.xml" ContentType="application/vnd.openxmlformats-officedocument.presentationml.notesSlide+xml"/>
  <Override PartName="/ppt/notesSlides/notesSlide7.xml" ContentType="application/vnd.openxmlformats-officedocument.presentationml.notesSlide+xml"/>
  <Override PartName="/ppt/notesSlides/notesSlide4.xml" ContentType="application/vnd.openxmlformats-officedocument.presentationml.notesSlide+xml"/>
  <Override PartName="/ppt/notesSlides/notesSlide6.xml" ContentType="application/vnd.openxmlformats-officedocument.presentationml.notesSlide+xml"/>
  <Override PartName="/ppt/notesSlides/notesSlide3.xml" ContentType="application/vnd.openxmlformats-officedocument.presentationml.notes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512" r:id="rId2"/>
    <p:sldId id="326" r:id="rId3"/>
    <p:sldId id="468" r:id="rId4"/>
    <p:sldId id="485" r:id="rId5"/>
    <p:sldId id="488" r:id="rId6"/>
    <p:sldId id="480" r:id="rId7"/>
    <p:sldId id="357" r:id="rId8"/>
    <p:sldId id="384" r:id="rId9"/>
    <p:sldId id="385" r:id="rId10"/>
    <p:sldId id="386" r:id="rId11"/>
    <p:sldId id="387" r:id="rId12"/>
    <p:sldId id="388" r:id="rId13"/>
    <p:sldId id="453" r:id="rId14"/>
    <p:sldId id="454" r:id="rId15"/>
    <p:sldId id="455" r:id="rId16"/>
    <p:sldId id="360" r:id="rId17"/>
    <p:sldId id="390" r:id="rId18"/>
    <p:sldId id="359" r:id="rId19"/>
    <p:sldId id="479" r:id="rId20"/>
    <p:sldId id="437" r:id="rId21"/>
    <p:sldId id="481" r:id="rId22"/>
    <p:sldId id="456" r:id="rId23"/>
    <p:sldId id="487" r:id="rId24"/>
    <p:sldId id="459" r:id="rId25"/>
    <p:sldId id="460" r:id="rId26"/>
    <p:sldId id="470" r:id="rId27"/>
    <p:sldId id="473" r:id="rId28"/>
    <p:sldId id="484" r:id="rId29"/>
    <p:sldId id="483" r:id="rId30"/>
    <p:sldId id="486" r:id="rId31"/>
    <p:sldId id="439" r:id="rId32"/>
    <p:sldId id="474" r:id="rId33"/>
    <p:sldId id="476" r:id="rId34"/>
    <p:sldId id="477" r:id="rId35"/>
    <p:sldId id="478" r:id="rId36"/>
    <p:sldId id="489" r:id="rId37"/>
    <p:sldId id="490" r:id="rId38"/>
    <p:sldId id="491" r:id="rId39"/>
    <p:sldId id="492" r:id="rId40"/>
    <p:sldId id="494" r:id="rId41"/>
    <p:sldId id="495" r:id="rId42"/>
    <p:sldId id="496" r:id="rId43"/>
    <p:sldId id="497" r:id="rId44"/>
    <p:sldId id="498" r:id="rId45"/>
    <p:sldId id="499" r:id="rId46"/>
    <p:sldId id="500" r:id="rId47"/>
    <p:sldId id="501" r:id="rId48"/>
    <p:sldId id="502" r:id="rId49"/>
    <p:sldId id="503" r:id="rId50"/>
    <p:sldId id="504" r:id="rId51"/>
    <p:sldId id="513" r:id="rId52"/>
    <p:sldId id="505" r:id="rId53"/>
    <p:sldId id="506" r:id="rId54"/>
    <p:sldId id="511" r:id="rId55"/>
    <p:sldId id="471" r:id="rId5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D1FF"/>
    <a:srgbClr val="FF9999"/>
    <a:srgbClr val="FFC757"/>
    <a:srgbClr val="6B8537"/>
    <a:srgbClr val="FF0000"/>
    <a:srgbClr val="99CC00"/>
    <a:srgbClr val="B6DF89"/>
    <a:srgbClr val="996633"/>
    <a:srgbClr val="FF7FE2"/>
    <a:srgbClr val="F970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89" autoAdjust="0"/>
    <p:restoredTop sz="92101" autoAdjust="0"/>
  </p:normalViewPr>
  <p:slideViewPr>
    <p:cSldViewPr>
      <p:cViewPr varScale="1">
        <p:scale>
          <a:sx n="68" d="100"/>
          <a:sy n="68" d="100"/>
        </p:scale>
        <p:origin x="1632" y="6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429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B6E7A72F-6F4C-4466-B0C3-1774F8E66617}" type="datetimeFigureOut">
              <a:rPr lang="en-US"/>
              <a:pPr>
                <a:defRPr/>
              </a:pPr>
              <a:t>1/20/2022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027ECBA-630D-43B5-847F-C0CEE5E87FAD}" type="slidenum">
              <a:rPr lang="en-US" altLang="en-US"/>
              <a:pPr>
                <a:defRPr/>
              </a:pPr>
              <a:t>‹#›</a:t>
            </a:fld>
            <a:endParaRPr lang="en-US" altLang="en-US"/>
          </a:p>
        </p:txBody>
      </p:sp>
    </p:spTree>
    <p:extLst>
      <p:ext uri="{BB962C8B-B14F-4D97-AF65-F5344CB8AC3E}">
        <p14:creationId xmlns:p14="http://schemas.microsoft.com/office/powerpoint/2010/main" val="892562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1EEF1FC-4193-456D-AFF9-571F87C02B28}" type="slidenum">
              <a:rPr lang="en-US" altLang="en-US" smtClean="0"/>
              <a:pPr/>
              <a:t>1</a:t>
            </a:fld>
            <a:endParaRPr lang="en-US" altLang="en-US"/>
          </a:p>
        </p:txBody>
      </p:sp>
    </p:spTree>
    <p:extLst>
      <p:ext uri="{BB962C8B-B14F-4D97-AF65-F5344CB8AC3E}">
        <p14:creationId xmlns:p14="http://schemas.microsoft.com/office/powerpoint/2010/main" val="2831162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BB68C47-9696-40F1-9149-E36FC003B474}" type="slidenum">
              <a:rPr lang="en-US" altLang="en-US" smtClean="0"/>
              <a:pPr/>
              <a:t>5</a:t>
            </a:fld>
            <a:endParaRPr lang="en-US" altLang="en-US"/>
          </a:p>
        </p:txBody>
      </p:sp>
    </p:spTree>
    <p:extLst>
      <p:ext uri="{BB962C8B-B14F-4D97-AF65-F5344CB8AC3E}">
        <p14:creationId xmlns:p14="http://schemas.microsoft.com/office/powerpoint/2010/main" val="892213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Average protein size in bacteria is 300 amino acids.</a:t>
            </a:r>
          </a:p>
          <a:p>
            <a:r>
              <a:rPr lang="en-CA" dirty="0" smtClean="0"/>
              <a:t>Average size of proteins in humans is 500 amino acids.</a:t>
            </a:r>
          </a:p>
          <a:p>
            <a:r>
              <a:rPr lang="en-CA" dirty="0" smtClean="0"/>
              <a:t>Total structures of proteins solved till date (Dec 2020) is </a:t>
            </a:r>
            <a:r>
              <a:rPr lang="en-IN" sz="1200" b="0" i="0" kern="1200" dirty="0" smtClean="0">
                <a:solidFill>
                  <a:schemeClr val="tx1"/>
                </a:solidFill>
                <a:effectLst/>
                <a:latin typeface="+mn-lt"/>
                <a:ea typeface="+mn-ea"/>
                <a:cs typeface="+mn-cs"/>
              </a:rPr>
              <a:t>1,72,807</a:t>
            </a:r>
            <a:endParaRPr lang="en-IN" dirty="0"/>
          </a:p>
        </p:txBody>
      </p:sp>
      <p:sp>
        <p:nvSpPr>
          <p:cNvPr id="4" name="Slide Number Placeholder 3"/>
          <p:cNvSpPr>
            <a:spLocks noGrp="1"/>
          </p:cNvSpPr>
          <p:nvPr>
            <p:ph type="sldNum" sz="quarter" idx="10"/>
          </p:nvPr>
        </p:nvSpPr>
        <p:spPr/>
        <p:txBody>
          <a:bodyPr/>
          <a:lstStyle/>
          <a:p>
            <a:pPr>
              <a:defRPr/>
            </a:pPr>
            <a:fld id="{D027ECBA-630D-43B5-847F-C0CEE5E87FAD}" type="slidenum">
              <a:rPr lang="en-US" altLang="en-US" smtClean="0"/>
              <a:pPr>
                <a:defRPr/>
              </a:pPr>
              <a:t>27</a:t>
            </a:fld>
            <a:endParaRPr lang="en-US" altLang="en-US"/>
          </a:p>
        </p:txBody>
      </p:sp>
    </p:spTree>
    <p:extLst>
      <p:ext uri="{BB962C8B-B14F-4D97-AF65-F5344CB8AC3E}">
        <p14:creationId xmlns:p14="http://schemas.microsoft.com/office/powerpoint/2010/main" val="2279791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76D1881-110E-4F98-BE73-29A67413C3DA}" type="slidenum">
              <a:rPr lang="en-US" altLang="en-US" smtClean="0"/>
              <a:pPr/>
              <a:t>39</a:t>
            </a:fld>
            <a:endParaRPr lang="en-US" altLang="en-US"/>
          </a:p>
        </p:txBody>
      </p:sp>
      <p:sp>
        <p:nvSpPr>
          <p:cNvPr id="33795" name="Rectangle 1"/>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33796" name="Text Box 2"/>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numCol="1" anchor="t" anchorCtr="0" compatLnSpc="1">
            <a:prstTxWarp prst="textNoShape">
              <a:avLst/>
            </a:prstTxWarp>
          </a:bodyPr>
          <a:lstStyle/>
          <a:p>
            <a:pPr eaLnBrk="1" hangingPunct="1">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IN" altLang="en-US">
              <a:ea typeface="DejaVu Sans" charset="0"/>
              <a:cs typeface="DejaVu Sans" charset="0"/>
            </a:endParaRPr>
          </a:p>
        </p:txBody>
      </p:sp>
    </p:spTree>
    <p:extLst>
      <p:ext uri="{BB962C8B-B14F-4D97-AF65-F5344CB8AC3E}">
        <p14:creationId xmlns:p14="http://schemas.microsoft.com/office/powerpoint/2010/main" val="60416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b="1">
                <a:ea typeface="DejaVu Sans" charset="0"/>
                <a:cs typeface="DejaVu Sans" charset="0"/>
              </a:rPr>
              <a:t>FIGURE 4-4 Models of the </a:t>
            </a:r>
            <a:r>
              <a:rPr lang="en-IN" altLang="en-US" b="1">
                <a:latin typeface="Symbol" panose="05050102010706020507" pitchFamily="18" charset="2"/>
                <a:ea typeface="DejaVu Sans" charset="0"/>
                <a:cs typeface="DejaVu Sans" charset="0"/>
              </a:rPr>
              <a:t>α</a:t>
            </a:r>
            <a:r>
              <a:rPr lang="en-IN" altLang="en-US" b="1">
                <a:ea typeface="DejaVu Sans" charset="0"/>
                <a:cs typeface="DejaVu Sans" charset="0"/>
              </a:rPr>
              <a:t> helix, showing different aspects of its structure.</a:t>
            </a:r>
            <a:r>
              <a:rPr lang="en-IN" altLang="en-US">
                <a:ea typeface="DejaVu Sans" charset="0"/>
                <a:cs typeface="DejaVu Sans" charset="0"/>
              </a:rPr>
              <a:t> (a) Ball-and-stick model showing the intrachain hydrogen bonds. The repeat unit is a single turn of the helix, 3.6 residues. (b) The </a:t>
            </a:r>
            <a:r>
              <a:rPr lang="en-IN" altLang="en-US">
                <a:latin typeface="Symbol" panose="05050102010706020507" pitchFamily="18" charset="2"/>
                <a:ea typeface="DejaVu Sans" charset="0"/>
                <a:cs typeface="DejaVu Sans" charset="0"/>
              </a:rPr>
              <a:t>α</a:t>
            </a:r>
            <a:r>
              <a:rPr lang="en-IN" altLang="en-US">
                <a:ea typeface="DejaVu Sans" charset="0"/>
                <a:cs typeface="DejaVu Sans" charset="0"/>
              </a:rPr>
              <a:t> helix viewed from one end, looking down the longitudinal axis (derived from PDB ID 4TNC). Note the positions of the R groups, represented by purple spheres. This ball-and-stick model, which emphasizes the helical arrangement, gives the false impression that the helix is hollow, because the balls do not represent the van der Waals radii of the individual atoms. (c) As this space-filling model shows, the atoms in the center of the </a:t>
            </a:r>
            <a:r>
              <a:rPr lang="en-IN" altLang="en-US">
                <a:latin typeface="Symbol" panose="05050102010706020507" pitchFamily="18" charset="2"/>
                <a:ea typeface="DejaVu Sans" charset="0"/>
                <a:cs typeface="DejaVu Sans" charset="0"/>
              </a:rPr>
              <a:t>α</a:t>
            </a:r>
            <a:r>
              <a:rPr lang="en-IN" altLang="en-US">
                <a:ea typeface="DejaVu Sans" charset="0"/>
                <a:cs typeface="DejaVu Sans" charset="0"/>
              </a:rPr>
              <a:t> helix are in very close contact. (d) Helical wheel projection of an </a:t>
            </a:r>
            <a:r>
              <a:rPr lang="en-IN" altLang="en-US">
                <a:latin typeface="Symbol" panose="05050102010706020507" pitchFamily="18" charset="2"/>
                <a:ea typeface="DejaVu Sans" charset="0"/>
                <a:cs typeface="DejaVu Sans" charset="0"/>
              </a:rPr>
              <a:t>α</a:t>
            </a:r>
            <a:r>
              <a:rPr lang="en-IN" altLang="en-US">
                <a:ea typeface="DejaVu Sans" charset="0"/>
                <a:cs typeface="DejaVu Sans" charset="0"/>
              </a:rPr>
              <a:t> helix. This representation can be colored to identify surfaces with particular properties. The yellow residues, for example, could be hydrophobic and conform to an interface between the helix shown here and another part of the same or another polypeptide. The red and blue residues illustrate the potential for interaction of negatively and positively charged side chains separated by two residues in the helix.</a:t>
            </a:r>
          </a:p>
          <a:p>
            <a:endParaRPr lang="en-US" altLang="en-US"/>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A502BFE-FCD6-47D5-856B-40FEF54A668D}" type="slidenum">
              <a:rPr lang="en-US" altLang="en-US" smtClean="0"/>
              <a:pPr/>
              <a:t>43</a:t>
            </a:fld>
            <a:endParaRPr lang="en-US" altLang="en-US"/>
          </a:p>
        </p:txBody>
      </p:sp>
    </p:spTree>
    <p:extLst>
      <p:ext uri="{BB962C8B-B14F-4D97-AF65-F5344CB8AC3E}">
        <p14:creationId xmlns:p14="http://schemas.microsoft.com/office/powerpoint/2010/main" val="3739067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b="1">
                <a:ea typeface="DejaVu Sans" charset="0"/>
                <a:cs typeface="DejaVu Sans" charset="0"/>
              </a:rPr>
              <a:t>FIGURE 4-5 Helix dipole.</a:t>
            </a:r>
            <a:r>
              <a:rPr lang="en-IN" altLang="en-US">
                <a:ea typeface="DejaVu Sans" charset="0"/>
                <a:cs typeface="DejaVu Sans" charset="0"/>
              </a:rPr>
              <a:t> The electric dipole of a peptide bond (see Figure 4-2a) is transmitted along an </a:t>
            </a:r>
            <a:r>
              <a:rPr lang="en-IN" altLang="en-US">
                <a:latin typeface="Symbol" panose="05050102010706020507" pitchFamily="18" charset="2"/>
                <a:ea typeface="DejaVu Sans" charset="0"/>
                <a:cs typeface="DejaVu Sans" charset="0"/>
              </a:rPr>
              <a:t>α</a:t>
            </a:r>
            <a:r>
              <a:rPr lang="en-IN" altLang="en-US">
                <a:ea typeface="DejaVu Sans" charset="0"/>
                <a:cs typeface="DejaVu Sans" charset="0"/>
              </a:rPr>
              <a:t>-helical segment through the intrachain hydrogen bonds, resulting in an overall helix dipole. In this illustration, the amino and carbonyl constituents of each peptide bond are indicated by + and </a:t>
            </a:r>
            <a:r>
              <a:rPr lang="en-IN" altLang="en-US" i="1">
                <a:ea typeface="DejaVu Sans" charset="0"/>
                <a:cs typeface="DejaVu Sans" charset="0"/>
              </a:rPr>
              <a:t>–</a:t>
            </a:r>
            <a:r>
              <a:rPr lang="en-IN" altLang="en-US">
                <a:ea typeface="DejaVu Sans" charset="0"/>
                <a:cs typeface="DejaVu Sans" charset="0"/>
              </a:rPr>
              <a:t> symbols, respectively. Non-hydrogen-bonded amino and carbonyl constituents of the peptide bonds near each end of the </a:t>
            </a:r>
            <a:r>
              <a:rPr lang="en-IN" altLang="en-US">
                <a:latin typeface="Symbol" panose="05050102010706020507" pitchFamily="18" charset="2"/>
                <a:ea typeface="DejaVu Sans" charset="0"/>
                <a:cs typeface="DejaVu Sans" charset="0"/>
              </a:rPr>
              <a:t>α</a:t>
            </a:r>
            <a:r>
              <a:rPr lang="en-IN" altLang="en-US">
                <a:ea typeface="DejaVu Sans" charset="0"/>
                <a:cs typeface="DejaVu Sans" charset="0"/>
              </a:rPr>
              <a:t>-helical region are shown in red.</a:t>
            </a:r>
          </a:p>
          <a:p>
            <a:endParaRPr lang="en-US" altLang="en-US"/>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6EC2602-69D8-40FE-B0E2-CE0FFD14C015}" type="slidenum">
              <a:rPr lang="en-US" altLang="en-US" smtClean="0"/>
              <a:pPr/>
              <a:t>44</a:t>
            </a:fld>
            <a:endParaRPr lang="en-US" altLang="en-US"/>
          </a:p>
        </p:txBody>
      </p:sp>
    </p:spTree>
    <p:extLst>
      <p:ext uri="{BB962C8B-B14F-4D97-AF65-F5344CB8AC3E}">
        <p14:creationId xmlns:p14="http://schemas.microsoft.com/office/powerpoint/2010/main" val="921222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b="1">
                <a:ea typeface="DejaVu Sans" charset="0"/>
                <a:cs typeface="DejaVu Sans" charset="0"/>
              </a:rPr>
              <a:t>The </a:t>
            </a:r>
            <a:r>
              <a:rPr lang="en-IN" altLang="en-US" b="1">
                <a:latin typeface="Symbol" panose="05050102010706020507" pitchFamily="18" charset="2"/>
                <a:ea typeface="DejaVu Sans" charset="0"/>
                <a:cs typeface="DejaVu Sans" charset="0"/>
              </a:rPr>
              <a:t>β</a:t>
            </a:r>
            <a:r>
              <a:rPr lang="en-IN" altLang="en-US" b="1">
                <a:ea typeface="DejaVu Sans" charset="0"/>
                <a:cs typeface="DejaVu Sans" charset="0"/>
              </a:rPr>
              <a:t> conformation of polypeptide chains.</a:t>
            </a:r>
            <a:r>
              <a:rPr lang="en-IN" altLang="en-US">
                <a:ea typeface="DejaVu Sans" charset="0"/>
                <a:cs typeface="DejaVu Sans" charset="0"/>
              </a:rPr>
              <a:t> These top and side views reveal the R groups extending out from the </a:t>
            </a:r>
            <a:r>
              <a:rPr lang="en-IN" altLang="en-US">
                <a:latin typeface="Symbol" panose="05050102010706020507" pitchFamily="18" charset="2"/>
                <a:ea typeface="DejaVu Sans" charset="0"/>
                <a:cs typeface="DejaVu Sans" charset="0"/>
              </a:rPr>
              <a:t>β</a:t>
            </a:r>
            <a:r>
              <a:rPr lang="en-IN" altLang="en-US">
                <a:ea typeface="DejaVu Sans" charset="0"/>
                <a:cs typeface="DejaVu Sans" charset="0"/>
              </a:rPr>
              <a:t> sheet and emphasize the pleated shape described by the planes of the peptide bonds. (An alternative name for this structure is </a:t>
            </a:r>
            <a:r>
              <a:rPr lang="en-IN" altLang="en-US">
                <a:latin typeface="Symbol" panose="05050102010706020507" pitchFamily="18" charset="2"/>
                <a:ea typeface="DejaVu Sans" charset="0"/>
                <a:cs typeface="DejaVu Sans" charset="0"/>
              </a:rPr>
              <a:t>β</a:t>
            </a:r>
            <a:r>
              <a:rPr lang="en-IN" altLang="en-US">
                <a:ea typeface="DejaVu Sans" charset="0"/>
                <a:cs typeface="DejaVu Sans" charset="0"/>
              </a:rPr>
              <a:t>-pleated sheet.) Hydrogen-bond cross-links between adjacent chains are also shown. The amino-terminal to carboxyl-terminal orientations of adjacent chains (arrows) can be the same or opposite, forming (a) an antiparallel </a:t>
            </a:r>
            <a:r>
              <a:rPr lang="en-IN" altLang="en-US">
                <a:latin typeface="Symbol" panose="05050102010706020507" pitchFamily="18" charset="2"/>
                <a:ea typeface="DejaVu Sans" charset="0"/>
                <a:cs typeface="DejaVu Sans" charset="0"/>
              </a:rPr>
              <a:t>β</a:t>
            </a:r>
            <a:r>
              <a:rPr lang="en-IN" altLang="en-US">
                <a:ea typeface="DejaVu Sans" charset="0"/>
                <a:cs typeface="DejaVu Sans" charset="0"/>
              </a:rPr>
              <a:t> sheet or (b) a parallel </a:t>
            </a:r>
            <a:r>
              <a:rPr lang="en-IN" altLang="en-US">
                <a:latin typeface="Symbol" panose="05050102010706020507" pitchFamily="18" charset="2"/>
                <a:ea typeface="DejaVu Sans" charset="0"/>
                <a:cs typeface="DejaVu Sans" charset="0"/>
              </a:rPr>
              <a:t>β</a:t>
            </a:r>
            <a:r>
              <a:rPr lang="en-IN" altLang="en-US">
                <a:ea typeface="DejaVu Sans" charset="0"/>
                <a:cs typeface="DejaVu Sans" charset="0"/>
              </a:rPr>
              <a:t> sheet.</a:t>
            </a:r>
          </a:p>
          <a:p>
            <a:endParaRPr lang="en-US" altLang="en-US"/>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0279A20-90C4-4422-9EE5-5477615A4755}" type="slidenum">
              <a:rPr lang="en-US" altLang="en-US" smtClean="0"/>
              <a:pPr/>
              <a:t>46</a:t>
            </a:fld>
            <a:endParaRPr lang="en-US" altLang="en-US"/>
          </a:p>
        </p:txBody>
      </p:sp>
    </p:spTree>
    <p:extLst>
      <p:ext uri="{BB962C8B-B14F-4D97-AF65-F5344CB8AC3E}">
        <p14:creationId xmlns:p14="http://schemas.microsoft.com/office/powerpoint/2010/main" val="3872661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BBD1583-55C0-401A-802F-9CAD7074A39D}" type="datetimeFigureOut">
              <a:rPr lang="en-US"/>
              <a:pPr>
                <a:defRPr/>
              </a:pPr>
              <a:t>1/20/2022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D8696BD-E5D2-4F62-B7F6-A96266E6C584}" type="slidenum">
              <a:rPr lang="en-US" altLang="en-US"/>
              <a:pPr>
                <a:defRPr/>
              </a:pPr>
              <a:t>‹#›</a:t>
            </a:fld>
            <a:endParaRPr lang="en-US" altLang="en-US"/>
          </a:p>
        </p:txBody>
      </p:sp>
    </p:spTree>
    <p:extLst>
      <p:ext uri="{BB962C8B-B14F-4D97-AF65-F5344CB8AC3E}">
        <p14:creationId xmlns:p14="http://schemas.microsoft.com/office/powerpoint/2010/main" val="1759803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96218A5-576F-406C-BFEB-131F3A3AD8FF}" type="datetimeFigureOut">
              <a:rPr lang="en-US"/>
              <a:pPr>
                <a:defRPr/>
              </a:pPr>
              <a:t>1/20/2022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B8A633-5094-4FC6-9522-CEBBC16553EA}" type="slidenum">
              <a:rPr lang="en-US" altLang="en-US"/>
              <a:pPr>
                <a:defRPr/>
              </a:pPr>
              <a:t>‹#›</a:t>
            </a:fld>
            <a:endParaRPr lang="en-US" altLang="en-US"/>
          </a:p>
        </p:txBody>
      </p:sp>
    </p:spTree>
    <p:extLst>
      <p:ext uri="{BB962C8B-B14F-4D97-AF65-F5344CB8AC3E}">
        <p14:creationId xmlns:p14="http://schemas.microsoft.com/office/powerpoint/2010/main" val="1851687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16F77E4-C8FD-4B13-BD44-E66BF0B6EAE0}" type="datetimeFigureOut">
              <a:rPr lang="en-US"/>
              <a:pPr>
                <a:defRPr/>
              </a:pPr>
              <a:t>1/20/2022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2B73954-F219-433B-8A2F-502211FC21FA}" type="slidenum">
              <a:rPr lang="en-US" altLang="en-US"/>
              <a:pPr>
                <a:defRPr/>
              </a:pPr>
              <a:t>‹#›</a:t>
            </a:fld>
            <a:endParaRPr lang="en-US" altLang="en-US"/>
          </a:p>
        </p:txBody>
      </p:sp>
    </p:spTree>
    <p:extLst>
      <p:ext uri="{BB962C8B-B14F-4D97-AF65-F5344CB8AC3E}">
        <p14:creationId xmlns:p14="http://schemas.microsoft.com/office/powerpoint/2010/main" val="758513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280A29C-9008-4146-9A3F-B5514A63F86A}" type="datetimeFigureOut">
              <a:rPr lang="en-US"/>
              <a:pPr>
                <a:defRPr/>
              </a:pPr>
              <a:t>1/20/2022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5B1CB27-296C-4CF0-B402-185102698A3F}" type="slidenum">
              <a:rPr lang="en-US" altLang="en-US"/>
              <a:pPr>
                <a:defRPr/>
              </a:pPr>
              <a:t>‹#›</a:t>
            </a:fld>
            <a:endParaRPr lang="en-US" altLang="en-US"/>
          </a:p>
        </p:txBody>
      </p:sp>
    </p:spTree>
    <p:extLst>
      <p:ext uri="{BB962C8B-B14F-4D97-AF65-F5344CB8AC3E}">
        <p14:creationId xmlns:p14="http://schemas.microsoft.com/office/powerpoint/2010/main" val="3985761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27376878-DF66-4834-984B-7095DBFAF1CD}" type="datetimeFigureOut">
              <a:rPr lang="en-US"/>
              <a:pPr>
                <a:defRPr/>
              </a:pPr>
              <a:t>1/20/2022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1232B44-0232-43C8-A4ED-2581F0011FE1}" type="slidenum">
              <a:rPr lang="en-US" altLang="en-US"/>
              <a:pPr>
                <a:defRPr/>
              </a:pPr>
              <a:t>‹#›</a:t>
            </a:fld>
            <a:endParaRPr lang="en-US" altLang="en-US"/>
          </a:p>
        </p:txBody>
      </p:sp>
    </p:spTree>
    <p:extLst>
      <p:ext uri="{BB962C8B-B14F-4D97-AF65-F5344CB8AC3E}">
        <p14:creationId xmlns:p14="http://schemas.microsoft.com/office/powerpoint/2010/main" val="793773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A32C3128-EEAB-4654-9FDB-7CEDBCAE26D7}" type="datetimeFigureOut">
              <a:rPr lang="en-US"/>
              <a:pPr>
                <a:defRPr/>
              </a:pPr>
              <a:t>1/20/2022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E8582AD-8141-42B6-B4C5-BF202A724E00}" type="slidenum">
              <a:rPr lang="en-US" altLang="en-US"/>
              <a:pPr>
                <a:defRPr/>
              </a:pPr>
              <a:t>‹#›</a:t>
            </a:fld>
            <a:endParaRPr lang="en-US" altLang="en-US"/>
          </a:p>
        </p:txBody>
      </p:sp>
    </p:spTree>
    <p:extLst>
      <p:ext uri="{BB962C8B-B14F-4D97-AF65-F5344CB8AC3E}">
        <p14:creationId xmlns:p14="http://schemas.microsoft.com/office/powerpoint/2010/main" val="2667793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9F5A9743-DDFD-451B-918B-91C664BD7BD7}" type="datetimeFigureOut">
              <a:rPr lang="en-US"/>
              <a:pPr>
                <a:defRPr/>
              </a:pPr>
              <a:t>1/20/2022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86BB22F-A2F7-4CB6-8D01-3DEE8E9334E2}" type="slidenum">
              <a:rPr lang="en-US" altLang="en-US"/>
              <a:pPr>
                <a:defRPr/>
              </a:pPr>
              <a:t>‹#›</a:t>
            </a:fld>
            <a:endParaRPr lang="en-US" altLang="en-US"/>
          </a:p>
        </p:txBody>
      </p:sp>
    </p:spTree>
    <p:extLst>
      <p:ext uri="{BB962C8B-B14F-4D97-AF65-F5344CB8AC3E}">
        <p14:creationId xmlns:p14="http://schemas.microsoft.com/office/powerpoint/2010/main" val="1943567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AE57C43C-BF86-4C6D-8A2B-CA3ACA3292CB}" type="datetimeFigureOut">
              <a:rPr lang="en-US"/>
              <a:pPr>
                <a:defRPr/>
              </a:pPr>
              <a:t>1/20/2022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85F0A9DC-777E-4A84-9B6A-71C13C65D6FD}" type="slidenum">
              <a:rPr lang="en-US" altLang="en-US"/>
              <a:pPr>
                <a:defRPr/>
              </a:pPr>
              <a:t>‹#›</a:t>
            </a:fld>
            <a:endParaRPr lang="en-US" altLang="en-US"/>
          </a:p>
        </p:txBody>
      </p:sp>
    </p:spTree>
    <p:extLst>
      <p:ext uri="{BB962C8B-B14F-4D97-AF65-F5344CB8AC3E}">
        <p14:creationId xmlns:p14="http://schemas.microsoft.com/office/powerpoint/2010/main" val="3430514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B64D810-B8D9-47AA-80EE-8C145B0A0CF3}" type="datetimeFigureOut">
              <a:rPr lang="en-US"/>
              <a:pPr>
                <a:defRPr/>
              </a:pPr>
              <a:t>1/20/2022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A71C517-788B-406A-ACFB-6EB4581C4D03}" type="slidenum">
              <a:rPr lang="en-US" altLang="en-US"/>
              <a:pPr>
                <a:defRPr/>
              </a:pPr>
              <a:t>‹#›</a:t>
            </a:fld>
            <a:endParaRPr lang="en-US" altLang="en-US"/>
          </a:p>
        </p:txBody>
      </p:sp>
    </p:spTree>
    <p:extLst>
      <p:ext uri="{BB962C8B-B14F-4D97-AF65-F5344CB8AC3E}">
        <p14:creationId xmlns:p14="http://schemas.microsoft.com/office/powerpoint/2010/main" val="910957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C8C883E4-6770-4E78-9065-FDC62336FD25}" type="datetimeFigureOut">
              <a:rPr lang="en-US"/>
              <a:pPr>
                <a:defRPr/>
              </a:pPr>
              <a:t>1/20/2022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A60E6E8-82AD-4527-B3C2-467E0D17846A}" type="slidenum">
              <a:rPr lang="en-US" altLang="en-US"/>
              <a:pPr>
                <a:defRPr/>
              </a:pPr>
              <a:t>‹#›</a:t>
            </a:fld>
            <a:endParaRPr lang="en-US" altLang="en-US"/>
          </a:p>
        </p:txBody>
      </p:sp>
    </p:spTree>
    <p:extLst>
      <p:ext uri="{BB962C8B-B14F-4D97-AF65-F5344CB8AC3E}">
        <p14:creationId xmlns:p14="http://schemas.microsoft.com/office/powerpoint/2010/main" val="1007260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36591CE-200E-4710-8B7F-6664AA712B06}" type="datetimeFigureOut">
              <a:rPr lang="en-US"/>
              <a:pPr>
                <a:defRPr/>
              </a:pPr>
              <a:t>1/20/2022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6AA71E1-2AF1-423C-9C87-F0650AD67C26}" type="slidenum">
              <a:rPr lang="en-US" altLang="en-US"/>
              <a:pPr>
                <a:defRPr/>
              </a:pPr>
              <a:t>‹#›</a:t>
            </a:fld>
            <a:endParaRPr lang="en-US" altLang="en-US"/>
          </a:p>
        </p:txBody>
      </p:sp>
    </p:spTree>
    <p:extLst>
      <p:ext uri="{BB962C8B-B14F-4D97-AF65-F5344CB8AC3E}">
        <p14:creationId xmlns:p14="http://schemas.microsoft.com/office/powerpoint/2010/main" val="3141033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157D4C38-A9AB-4F0A-871D-205E6048C533}" type="datetimeFigureOut">
              <a:rPr lang="en-US"/>
              <a:pPr>
                <a:defRPr/>
              </a:pPr>
              <a:t>1/20/2022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57E68813-DBD7-482B-9BCD-D87CF925E4D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gif"/></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jpg"/></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jpeg"/></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1.jpeg"/></Relationships>
</file>

<file path=ppt/slides/_rels/slide4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4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4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4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7.jpeg"/><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itkgp.ac.in/department/BS/faculty/bs-dibyendu.samanta" TargetMode="External"/><Relationship Id="rId2" Type="http://schemas.openxmlformats.org/officeDocument/2006/relationships/hyperlink" Target="http://www.iitkgp.ac.in/department/BT/faculty/bt-amitk" TargetMode="External"/><Relationship Id="rId1" Type="http://schemas.openxmlformats.org/officeDocument/2006/relationships/slideLayout" Target="../slideLayouts/slideLayout7.xml"/><Relationship Id="rId4" Type="http://schemas.openxmlformats.org/officeDocument/2006/relationships/hyperlink" Target="http://iitkgp.ac.in/department/BS/faculty/bs-somd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gif"/></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4"/>
          <p:cNvSpPr txBox="1">
            <a:spLocks noChangeArrowheads="1"/>
          </p:cNvSpPr>
          <p:nvPr/>
        </p:nvSpPr>
        <p:spPr bwMode="auto">
          <a:xfrm>
            <a:off x="2590800" y="4708525"/>
            <a:ext cx="1600200" cy="823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rIns="457200" bIns="50292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endParaRPr lang="en-US" altLang="en-US" sz="1800">
              <a:latin typeface="Arial" panose="020B0604020202020204" pitchFamily="34" charset="0"/>
            </a:endParaRPr>
          </a:p>
        </p:txBody>
      </p:sp>
      <p:sp>
        <p:nvSpPr>
          <p:cNvPr id="4099" name="Text Box 5"/>
          <p:cNvSpPr txBox="1">
            <a:spLocks noChangeArrowheads="1"/>
          </p:cNvSpPr>
          <p:nvPr/>
        </p:nvSpPr>
        <p:spPr bwMode="auto">
          <a:xfrm>
            <a:off x="2438400" y="5715000"/>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endParaRPr lang="en-US" altLang="en-US" sz="1800">
              <a:latin typeface="Arial" panose="020B0604020202020204" pitchFamily="34" charset="0"/>
            </a:endParaRPr>
          </a:p>
        </p:txBody>
      </p:sp>
      <p:sp>
        <p:nvSpPr>
          <p:cNvPr id="4100" name="Text Box 6"/>
          <p:cNvSpPr txBox="1">
            <a:spLocks noChangeArrowheads="1"/>
          </p:cNvSpPr>
          <p:nvPr/>
        </p:nvSpPr>
        <p:spPr bwMode="auto">
          <a:xfrm>
            <a:off x="2438400" y="5791200"/>
            <a:ext cx="213360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endParaRPr lang="en-US" altLang="en-US" sz="1800">
              <a:latin typeface="Arial" panose="020B0604020202020204" pitchFamily="34" charset="0"/>
            </a:endParaRPr>
          </a:p>
        </p:txBody>
      </p:sp>
      <p:sp>
        <p:nvSpPr>
          <p:cNvPr id="4101" name="Text Box 2"/>
          <p:cNvSpPr txBox="1">
            <a:spLocks noChangeArrowheads="1"/>
          </p:cNvSpPr>
          <p:nvPr/>
        </p:nvSpPr>
        <p:spPr bwMode="auto">
          <a:xfrm>
            <a:off x="400050" y="546100"/>
            <a:ext cx="83439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5600" b="1" dirty="0">
                <a:latin typeface="Arial" panose="020B0604020202020204" pitchFamily="34" charset="0"/>
              </a:rPr>
              <a:t>Science of Living System (BS20001)</a:t>
            </a:r>
          </a:p>
        </p:txBody>
      </p:sp>
      <p:sp>
        <p:nvSpPr>
          <p:cNvPr id="13" name="Subtitle 2"/>
          <p:cNvSpPr txBox="1">
            <a:spLocks/>
          </p:cNvSpPr>
          <p:nvPr/>
        </p:nvSpPr>
        <p:spPr>
          <a:xfrm>
            <a:off x="457200" y="2971800"/>
            <a:ext cx="8191500" cy="3581400"/>
          </a:xfrm>
          <a:prstGeom prst="rect">
            <a:avLst/>
          </a:prstGeom>
        </p:spPr>
        <p:txBody>
          <a:bodyPr>
            <a:normAutofit fontScale="850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defRPr/>
            </a:pPr>
            <a:r>
              <a:rPr lang="en-CA" sz="3300" b="1" kern="0" dirty="0" smtClean="0">
                <a:solidFill>
                  <a:schemeClr val="accent6">
                    <a:lumMod val="50000"/>
                  </a:schemeClr>
                </a:solidFill>
                <a:latin typeface="Arial" panose="020B0604020202020204" pitchFamily="34" charset="0"/>
                <a:cs typeface="Arial" panose="020B0604020202020204" pitchFamily="34" charset="0"/>
              </a:rPr>
              <a:t>SOUMYA DE</a:t>
            </a:r>
          </a:p>
          <a:p>
            <a:pPr>
              <a:defRPr/>
            </a:pPr>
            <a:r>
              <a:rPr lang="en-CA" sz="2400" b="1" kern="0" dirty="0" smtClean="0">
                <a:latin typeface="Arial" panose="020B0604020202020204" pitchFamily="34" charset="0"/>
                <a:cs typeface="Arial" panose="020B0604020202020204" pitchFamily="34" charset="0"/>
              </a:rPr>
              <a:t>Office:</a:t>
            </a:r>
            <a:r>
              <a:rPr lang="en-CA" sz="2400" kern="0" dirty="0">
                <a:latin typeface="Arial" panose="020B0604020202020204" pitchFamily="34" charset="0"/>
                <a:cs typeface="Arial" panose="020B0604020202020204" pitchFamily="34" charset="0"/>
              </a:rPr>
              <a:t>	</a:t>
            </a:r>
            <a:r>
              <a:rPr lang="en-CA" sz="2400" kern="0" dirty="0" smtClean="0">
                <a:latin typeface="Arial" panose="020B0604020202020204" pitchFamily="34" charset="0"/>
                <a:cs typeface="Arial" panose="020B0604020202020204" pitchFamily="34" charset="0"/>
              </a:rPr>
              <a:t>2</a:t>
            </a:r>
            <a:r>
              <a:rPr lang="en-CA" sz="2400" kern="0" baseline="30000" dirty="0" smtClean="0">
                <a:latin typeface="Arial" panose="020B0604020202020204" pitchFamily="34" charset="0"/>
                <a:cs typeface="Arial" panose="020B0604020202020204" pitchFamily="34" charset="0"/>
              </a:rPr>
              <a:t>nd</a:t>
            </a:r>
            <a:r>
              <a:rPr lang="en-CA" sz="2400" kern="0" dirty="0" smtClean="0">
                <a:latin typeface="Arial" panose="020B0604020202020204" pitchFamily="34" charset="0"/>
                <a:cs typeface="Arial" panose="020B0604020202020204" pitchFamily="34" charset="0"/>
              </a:rPr>
              <a:t> </a:t>
            </a:r>
            <a:r>
              <a:rPr lang="en-CA" sz="2400" kern="0" dirty="0">
                <a:latin typeface="Arial" panose="020B0604020202020204" pitchFamily="34" charset="0"/>
                <a:cs typeface="Arial" panose="020B0604020202020204" pitchFamily="34" charset="0"/>
              </a:rPr>
              <a:t>Floor, Diamond Jubilee Building</a:t>
            </a:r>
            <a:endParaRPr lang="en-CA" sz="2400" kern="0" dirty="0" smtClean="0">
              <a:latin typeface="Arial" panose="020B0604020202020204" pitchFamily="34" charset="0"/>
              <a:cs typeface="Arial" panose="020B0604020202020204" pitchFamily="34" charset="0"/>
            </a:endParaRPr>
          </a:p>
          <a:p>
            <a:pPr>
              <a:defRPr/>
            </a:pPr>
            <a:r>
              <a:rPr lang="en-CA" sz="2400" b="1" kern="0" dirty="0" smtClean="0">
                <a:latin typeface="Arial" panose="020B0604020202020204" pitchFamily="34" charset="0"/>
                <a:cs typeface="Arial" panose="020B0604020202020204" pitchFamily="34" charset="0"/>
              </a:rPr>
              <a:t>Phone:</a:t>
            </a:r>
            <a:r>
              <a:rPr lang="en-CA" sz="2400" kern="0" dirty="0" smtClean="0">
                <a:latin typeface="Arial" panose="020B0604020202020204" pitchFamily="34" charset="0"/>
                <a:cs typeface="Arial" panose="020B0604020202020204" pitchFamily="34" charset="0"/>
              </a:rPr>
              <a:t>	03222-2284552</a:t>
            </a:r>
          </a:p>
          <a:p>
            <a:pPr>
              <a:defRPr/>
            </a:pPr>
            <a:r>
              <a:rPr lang="en-CA" sz="2400" b="1" kern="0" dirty="0" smtClean="0">
                <a:latin typeface="Arial" panose="020B0604020202020204" pitchFamily="34" charset="0"/>
                <a:cs typeface="Arial" panose="020B0604020202020204" pitchFamily="34" charset="0"/>
              </a:rPr>
              <a:t>E-mail:</a:t>
            </a:r>
            <a:r>
              <a:rPr lang="en-CA" sz="2400" kern="0" dirty="0" smtClean="0">
                <a:latin typeface="Arial" panose="020B0604020202020204" pitchFamily="34" charset="0"/>
                <a:cs typeface="Arial" panose="020B0604020202020204" pitchFamily="34" charset="0"/>
              </a:rPr>
              <a:t>	somde@iitkgp.ac.in</a:t>
            </a:r>
          </a:p>
          <a:p>
            <a:pPr>
              <a:defRPr/>
            </a:pPr>
            <a:r>
              <a:rPr lang="en-CA" sz="2400" b="1" kern="0" dirty="0">
                <a:latin typeface="Arial" panose="020B0604020202020204" pitchFamily="34" charset="0"/>
                <a:cs typeface="Arial" panose="020B0604020202020204" pitchFamily="34" charset="0"/>
              </a:rPr>
              <a:t>Website:</a:t>
            </a:r>
            <a:r>
              <a:rPr lang="en-CA" sz="2400" kern="0" dirty="0">
                <a:latin typeface="Arial" panose="020B0604020202020204" pitchFamily="34" charset="0"/>
                <a:cs typeface="Arial" panose="020B0604020202020204" pitchFamily="34" charset="0"/>
              </a:rPr>
              <a:t>	http://iitkgpbioscience.weebly.com/soumya-de.html</a:t>
            </a:r>
            <a:endParaRPr lang="en-CA" sz="2400" kern="0" dirty="0" smtClean="0">
              <a:latin typeface="Arial" panose="020B0604020202020204" pitchFamily="34" charset="0"/>
              <a:cs typeface="Arial" panose="020B0604020202020204" pitchFamily="34" charset="0"/>
            </a:endParaRPr>
          </a:p>
          <a:p>
            <a:pPr>
              <a:defRPr/>
            </a:pPr>
            <a:r>
              <a:rPr lang="en-CA" sz="2400" b="1" kern="0" dirty="0" smtClean="0">
                <a:latin typeface="Arial" panose="020B0604020202020204" pitchFamily="34" charset="0"/>
                <a:cs typeface="Arial" panose="020B0604020202020204" pitchFamily="34" charset="0"/>
              </a:rPr>
              <a:t>Research interests:</a:t>
            </a:r>
            <a:r>
              <a:rPr lang="en-CA" sz="2400" kern="0" dirty="0" smtClean="0">
                <a:latin typeface="Arial" panose="020B0604020202020204" pitchFamily="34" charset="0"/>
                <a:cs typeface="Arial" panose="020B0604020202020204" pitchFamily="34" charset="0"/>
              </a:rPr>
              <a:t>		</a:t>
            </a:r>
          </a:p>
          <a:p>
            <a:pPr marL="0" indent="0">
              <a:buFontTx/>
              <a:buNone/>
              <a:defRPr/>
            </a:pPr>
            <a:r>
              <a:rPr lang="en-CA" sz="2400" kern="0" dirty="0" smtClean="0">
                <a:latin typeface="Arial" panose="020B0604020202020204" pitchFamily="34" charset="0"/>
                <a:cs typeface="Arial" panose="020B0604020202020204" pitchFamily="34" charset="0"/>
              </a:rPr>
              <a:t>	Biophysics</a:t>
            </a:r>
          </a:p>
          <a:p>
            <a:pPr marL="0" indent="0">
              <a:buFontTx/>
              <a:buNone/>
              <a:defRPr/>
            </a:pPr>
            <a:r>
              <a:rPr lang="en-CA" sz="2400" kern="0" dirty="0" smtClean="0">
                <a:latin typeface="Arial" panose="020B0604020202020204" pitchFamily="34" charset="0"/>
                <a:cs typeface="Arial" panose="020B0604020202020204" pitchFamily="34" charset="0"/>
              </a:rPr>
              <a:t>	Nuclear Magnetic Resonance (NMR) Spectroscopy</a:t>
            </a:r>
          </a:p>
          <a:p>
            <a:pPr marL="0" indent="0">
              <a:buFontTx/>
              <a:buNone/>
              <a:defRPr/>
            </a:pPr>
            <a:r>
              <a:rPr lang="en-CA" sz="2400" kern="0" dirty="0" smtClean="0">
                <a:latin typeface="Arial" panose="020B0604020202020204" pitchFamily="34" charset="0"/>
                <a:cs typeface="Arial" panose="020B0604020202020204" pitchFamily="34" charset="0"/>
              </a:rPr>
              <a:t>	Protein Engineering</a:t>
            </a:r>
          </a:p>
          <a:p>
            <a:pPr marL="0" indent="0">
              <a:buFontTx/>
              <a:buNone/>
              <a:defRPr/>
            </a:pPr>
            <a:r>
              <a:rPr lang="en-CA" sz="2400" kern="0" dirty="0" smtClean="0">
                <a:latin typeface="Arial" panose="020B0604020202020204" pitchFamily="34" charset="0"/>
                <a:cs typeface="Arial" panose="020B0604020202020204" pitchFamily="34" charset="0"/>
              </a:rPr>
              <a:t>	Signal Transduction and Gene Expression</a:t>
            </a:r>
          </a:p>
          <a:p>
            <a:pPr marL="0" indent="0">
              <a:buFontTx/>
              <a:buNone/>
              <a:defRPr/>
            </a:pPr>
            <a:r>
              <a:rPr lang="en-CA" sz="2400" kern="0" dirty="0" smtClean="0">
                <a:latin typeface="Arial" panose="020B0604020202020204" pitchFamily="34" charset="0"/>
                <a:cs typeface="Arial" panose="020B0604020202020204" pitchFamily="34" charset="0"/>
              </a:rPr>
              <a:t>	Enzymology</a:t>
            </a:r>
          </a:p>
        </p:txBody>
      </p:sp>
    </p:spTree>
    <p:extLst>
      <p:ext uri="{BB962C8B-B14F-4D97-AF65-F5344CB8AC3E}">
        <p14:creationId xmlns:p14="http://schemas.microsoft.com/office/powerpoint/2010/main" val="3429198286"/>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Group 17"/>
          <p:cNvGrpSpPr>
            <a:grpSpLocks/>
          </p:cNvGrpSpPr>
          <p:nvPr/>
        </p:nvGrpSpPr>
        <p:grpSpPr bwMode="auto">
          <a:xfrm>
            <a:off x="663575" y="76200"/>
            <a:ext cx="7802563" cy="3262313"/>
            <a:chOff x="664004" y="76202"/>
            <a:chExt cx="7802545" cy="3261609"/>
          </a:xfrm>
        </p:grpSpPr>
        <p:pic>
          <p:nvPicPr>
            <p:cNvPr id="9242" name="Picture 2" descr="figure_04_14b"/>
            <p:cNvPicPr>
              <a:picLocks noChangeAspect="1" noChangeArrowheads="1"/>
            </p:cNvPicPr>
            <p:nvPr/>
          </p:nvPicPr>
          <p:blipFill>
            <a:blip r:embed="rId2">
              <a:extLst>
                <a:ext uri="{28A0092B-C50C-407E-A947-70E740481C1C}">
                  <a14:useLocalDpi xmlns:a14="http://schemas.microsoft.com/office/drawing/2010/main" val="0"/>
                </a:ext>
              </a:extLst>
            </a:blip>
            <a:srcRect b="8241"/>
            <a:stretch>
              <a:fillRect/>
            </a:stretch>
          </p:blipFill>
          <p:spPr bwMode="auto">
            <a:xfrm>
              <a:off x="944880" y="76202"/>
              <a:ext cx="7254240" cy="32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664004" y="1869690"/>
              <a:ext cx="492124" cy="492019"/>
            </a:xfrm>
            <a:prstGeom prst="rect">
              <a:avLst/>
            </a:prstGeom>
            <a:noFill/>
          </p:spPr>
          <p:txBody>
            <a:bodyPr wrap="none">
              <a:spAutoFit/>
            </a:bodyPr>
            <a:lstStyle/>
            <a:p>
              <a:pPr eaLnBrk="1" hangingPunct="1">
                <a:defRPr/>
              </a:pPr>
              <a:r>
                <a:rPr lang="en-CA" sz="2600" b="1" dirty="0">
                  <a:latin typeface="+mn-lt"/>
                </a:rPr>
                <a:t>C</a:t>
              </a:r>
              <a:r>
                <a:rPr lang="el-GR" sz="2600" b="1" baseline="-25000" dirty="0">
                  <a:latin typeface="+mn-lt"/>
                </a:rPr>
                <a:t>α</a:t>
              </a:r>
              <a:endParaRPr lang="en-CA" sz="2600" b="1" baseline="-25000" dirty="0">
                <a:latin typeface="+mn-lt"/>
              </a:endParaRPr>
            </a:p>
          </p:txBody>
        </p:sp>
        <p:sp>
          <p:nvSpPr>
            <p:cNvPr id="9" name="TextBox 8"/>
            <p:cNvSpPr txBox="1"/>
            <p:nvPr/>
          </p:nvSpPr>
          <p:spPr>
            <a:xfrm>
              <a:off x="3631035" y="1125314"/>
              <a:ext cx="492124" cy="492019"/>
            </a:xfrm>
            <a:prstGeom prst="rect">
              <a:avLst/>
            </a:prstGeom>
            <a:noFill/>
          </p:spPr>
          <p:txBody>
            <a:bodyPr wrap="none">
              <a:spAutoFit/>
            </a:bodyPr>
            <a:lstStyle/>
            <a:p>
              <a:pPr eaLnBrk="1" hangingPunct="1">
                <a:defRPr/>
              </a:pPr>
              <a:r>
                <a:rPr lang="en-CA" sz="2600" b="1" dirty="0">
                  <a:latin typeface="+mn-lt"/>
                </a:rPr>
                <a:t>C</a:t>
              </a:r>
              <a:r>
                <a:rPr lang="el-GR" sz="2600" b="1" baseline="-25000" dirty="0">
                  <a:latin typeface="+mn-lt"/>
                </a:rPr>
                <a:t>α</a:t>
              </a:r>
              <a:endParaRPr lang="en-CA" sz="2600" b="1" baseline="-25000" dirty="0">
                <a:latin typeface="+mn-lt"/>
              </a:endParaRPr>
            </a:p>
          </p:txBody>
        </p:sp>
        <p:sp>
          <p:nvSpPr>
            <p:cNvPr id="10" name="TextBox 9"/>
            <p:cNvSpPr txBox="1"/>
            <p:nvPr/>
          </p:nvSpPr>
          <p:spPr>
            <a:xfrm>
              <a:off x="5007394" y="1856993"/>
              <a:ext cx="492124" cy="492019"/>
            </a:xfrm>
            <a:prstGeom prst="rect">
              <a:avLst/>
            </a:prstGeom>
            <a:noFill/>
          </p:spPr>
          <p:txBody>
            <a:bodyPr wrap="none">
              <a:spAutoFit/>
            </a:bodyPr>
            <a:lstStyle/>
            <a:p>
              <a:pPr eaLnBrk="1" hangingPunct="1">
                <a:defRPr/>
              </a:pPr>
              <a:r>
                <a:rPr lang="en-CA" sz="2600" b="1" dirty="0">
                  <a:latin typeface="+mn-lt"/>
                </a:rPr>
                <a:t>C</a:t>
              </a:r>
              <a:r>
                <a:rPr lang="el-GR" sz="2600" b="1" baseline="-25000" dirty="0">
                  <a:latin typeface="+mn-lt"/>
                </a:rPr>
                <a:t>α</a:t>
              </a:r>
              <a:endParaRPr lang="en-CA" sz="2600" b="1" baseline="-25000" dirty="0">
                <a:latin typeface="+mn-lt"/>
              </a:endParaRPr>
            </a:p>
          </p:txBody>
        </p:sp>
        <p:sp>
          <p:nvSpPr>
            <p:cNvPr id="11" name="TextBox 10"/>
            <p:cNvSpPr txBox="1"/>
            <p:nvPr/>
          </p:nvSpPr>
          <p:spPr>
            <a:xfrm>
              <a:off x="7974425" y="1142772"/>
              <a:ext cx="492124" cy="492019"/>
            </a:xfrm>
            <a:prstGeom prst="rect">
              <a:avLst/>
            </a:prstGeom>
            <a:noFill/>
          </p:spPr>
          <p:txBody>
            <a:bodyPr wrap="none">
              <a:spAutoFit/>
            </a:bodyPr>
            <a:lstStyle/>
            <a:p>
              <a:pPr eaLnBrk="1" hangingPunct="1">
                <a:defRPr/>
              </a:pPr>
              <a:r>
                <a:rPr lang="en-CA" sz="2600" b="1" dirty="0">
                  <a:latin typeface="+mn-lt"/>
                </a:rPr>
                <a:t>C</a:t>
              </a:r>
              <a:r>
                <a:rPr lang="el-GR" sz="2600" b="1" baseline="-25000" dirty="0">
                  <a:latin typeface="+mn-lt"/>
                </a:rPr>
                <a:t>α</a:t>
              </a:r>
              <a:endParaRPr lang="en-CA" sz="2600" b="1" baseline="-25000" dirty="0">
                <a:latin typeface="+mn-lt"/>
              </a:endParaRPr>
            </a:p>
          </p:txBody>
        </p:sp>
      </p:grpSp>
      <p:grpSp>
        <p:nvGrpSpPr>
          <p:cNvPr id="3" name="Group 18"/>
          <p:cNvGrpSpPr>
            <a:grpSpLocks/>
          </p:cNvGrpSpPr>
          <p:nvPr/>
        </p:nvGrpSpPr>
        <p:grpSpPr bwMode="auto">
          <a:xfrm>
            <a:off x="673100" y="3443288"/>
            <a:ext cx="7748588" cy="3297237"/>
            <a:chOff x="672353" y="3443991"/>
            <a:chExt cx="7749988" cy="3296852"/>
          </a:xfrm>
        </p:grpSpPr>
        <p:pic>
          <p:nvPicPr>
            <p:cNvPr id="9235" name="Picture 2" descr="figure_04_14b"/>
            <p:cNvPicPr>
              <a:picLocks noChangeAspect="1" noChangeArrowheads="1"/>
            </p:cNvPicPr>
            <p:nvPr/>
          </p:nvPicPr>
          <p:blipFill>
            <a:blip r:embed="rId2">
              <a:extLst>
                <a:ext uri="{28A0092B-C50C-407E-A947-70E740481C1C}">
                  <a14:useLocalDpi xmlns:a14="http://schemas.microsoft.com/office/drawing/2010/main" val="0"/>
                </a:ext>
              </a:extLst>
            </a:blip>
            <a:srcRect b="8241"/>
            <a:stretch>
              <a:fillRect/>
            </a:stretch>
          </p:blipFill>
          <p:spPr bwMode="auto">
            <a:xfrm>
              <a:off x="944880" y="3443991"/>
              <a:ext cx="7254240" cy="326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6" name="TextBox 6"/>
            <p:cNvSpPr txBox="1">
              <a:spLocks noChangeArrowheads="1"/>
            </p:cNvSpPr>
            <p:nvPr/>
          </p:nvSpPr>
          <p:spPr bwMode="auto">
            <a:xfrm>
              <a:off x="3657600" y="4582352"/>
              <a:ext cx="4251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CA" altLang="en-US" sz="2600" b="1">
                  <a:latin typeface="Arial" panose="020B0604020202020204" pitchFamily="34" charset="0"/>
                </a:rPr>
                <a:t>H</a:t>
              </a:r>
            </a:p>
          </p:txBody>
        </p:sp>
        <p:sp>
          <p:nvSpPr>
            <p:cNvPr id="12" name="TextBox 11"/>
            <p:cNvSpPr txBox="1"/>
            <p:nvPr/>
          </p:nvSpPr>
          <p:spPr>
            <a:xfrm>
              <a:off x="672353" y="5209085"/>
              <a:ext cx="492214" cy="492068"/>
            </a:xfrm>
            <a:prstGeom prst="rect">
              <a:avLst/>
            </a:prstGeom>
            <a:noFill/>
          </p:spPr>
          <p:txBody>
            <a:bodyPr wrap="none">
              <a:spAutoFit/>
            </a:bodyPr>
            <a:lstStyle/>
            <a:p>
              <a:pPr eaLnBrk="1" hangingPunct="1">
                <a:defRPr/>
              </a:pPr>
              <a:r>
                <a:rPr lang="en-CA" sz="2600" b="1" dirty="0">
                  <a:latin typeface="+mn-lt"/>
                </a:rPr>
                <a:t>C</a:t>
              </a:r>
              <a:r>
                <a:rPr lang="el-GR" sz="2600" b="1" baseline="-25000" dirty="0">
                  <a:latin typeface="+mn-lt"/>
                </a:rPr>
                <a:t>α</a:t>
              </a:r>
              <a:endParaRPr lang="en-CA" sz="2600" b="1" baseline="-25000" dirty="0">
                <a:latin typeface="+mn-lt"/>
              </a:endParaRPr>
            </a:p>
          </p:txBody>
        </p:sp>
        <p:sp>
          <p:nvSpPr>
            <p:cNvPr id="13" name="TextBox 12"/>
            <p:cNvSpPr txBox="1"/>
            <p:nvPr/>
          </p:nvSpPr>
          <p:spPr>
            <a:xfrm>
              <a:off x="2604690" y="6248775"/>
              <a:ext cx="492214" cy="492068"/>
            </a:xfrm>
            <a:prstGeom prst="rect">
              <a:avLst/>
            </a:prstGeom>
            <a:solidFill>
              <a:schemeClr val="bg1"/>
            </a:solidFill>
          </p:spPr>
          <p:txBody>
            <a:bodyPr wrap="none">
              <a:spAutoFit/>
            </a:bodyPr>
            <a:lstStyle/>
            <a:p>
              <a:pPr eaLnBrk="1" hangingPunct="1">
                <a:defRPr/>
              </a:pPr>
              <a:r>
                <a:rPr lang="en-CA" sz="2600" b="1" dirty="0">
                  <a:latin typeface="+mn-lt"/>
                </a:rPr>
                <a:t>C</a:t>
              </a:r>
              <a:r>
                <a:rPr lang="el-GR" sz="2600" b="1" baseline="-25000" dirty="0">
                  <a:latin typeface="+mn-lt"/>
                </a:rPr>
                <a:t>α</a:t>
              </a:r>
              <a:endParaRPr lang="en-CA" sz="2600" b="1" baseline="-25000" dirty="0">
                <a:latin typeface="+mn-lt"/>
              </a:endParaRPr>
            </a:p>
          </p:txBody>
        </p:sp>
        <p:sp>
          <p:nvSpPr>
            <p:cNvPr id="14" name="TextBox 13"/>
            <p:cNvSpPr txBox="1"/>
            <p:nvPr/>
          </p:nvSpPr>
          <p:spPr>
            <a:xfrm>
              <a:off x="4980019" y="5226545"/>
              <a:ext cx="492214" cy="493655"/>
            </a:xfrm>
            <a:prstGeom prst="rect">
              <a:avLst/>
            </a:prstGeom>
            <a:noFill/>
          </p:spPr>
          <p:txBody>
            <a:bodyPr wrap="none">
              <a:spAutoFit/>
            </a:bodyPr>
            <a:lstStyle/>
            <a:p>
              <a:pPr eaLnBrk="1" hangingPunct="1">
                <a:defRPr/>
              </a:pPr>
              <a:r>
                <a:rPr lang="en-CA" sz="2600" b="1" dirty="0">
                  <a:latin typeface="+mn-lt"/>
                </a:rPr>
                <a:t>C</a:t>
              </a:r>
              <a:r>
                <a:rPr lang="el-GR" sz="2600" b="1" baseline="-25000" dirty="0">
                  <a:latin typeface="+mn-lt"/>
                </a:rPr>
                <a:t>α</a:t>
              </a:r>
              <a:endParaRPr lang="en-CA" sz="2600" b="1" baseline="-25000" dirty="0">
                <a:latin typeface="+mn-lt"/>
              </a:endParaRPr>
            </a:p>
          </p:txBody>
        </p:sp>
        <p:sp>
          <p:nvSpPr>
            <p:cNvPr id="15" name="TextBox 14"/>
            <p:cNvSpPr txBox="1"/>
            <p:nvPr/>
          </p:nvSpPr>
          <p:spPr>
            <a:xfrm>
              <a:off x="6899653" y="6248775"/>
              <a:ext cx="492214" cy="492068"/>
            </a:xfrm>
            <a:prstGeom prst="rect">
              <a:avLst/>
            </a:prstGeom>
            <a:solidFill>
              <a:schemeClr val="bg1"/>
            </a:solidFill>
          </p:spPr>
          <p:txBody>
            <a:bodyPr wrap="none">
              <a:spAutoFit/>
            </a:bodyPr>
            <a:lstStyle/>
            <a:p>
              <a:pPr eaLnBrk="1" hangingPunct="1">
                <a:defRPr/>
              </a:pPr>
              <a:r>
                <a:rPr lang="en-CA" sz="2600" b="1" dirty="0">
                  <a:latin typeface="+mn-lt"/>
                </a:rPr>
                <a:t>C</a:t>
              </a:r>
              <a:r>
                <a:rPr lang="el-GR" sz="2600" b="1" baseline="-25000" dirty="0">
                  <a:latin typeface="+mn-lt"/>
                </a:rPr>
                <a:t>α</a:t>
              </a:r>
              <a:endParaRPr lang="en-CA" sz="2600" b="1" baseline="-25000" dirty="0">
                <a:latin typeface="+mn-lt"/>
              </a:endParaRPr>
            </a:p>
          </p:txBody>
        </p:sp>
        <p:sp>
          <p:nvSpPr>
            <p:cNvPr id="9241" name="TextBox 16"/>
            <p:cNvSpPr txBox="1">
              <a:spLocks noChangeArrowheads="1"/>
            </p:cNvSpPr>
            <p:nvPr/>
          </p:nvSpPr>
          <p:spPr bwMode="auto">
            <a:xfrm>
              <a:off x="7997225" y="4585447"/>
              <a:ext cx="4251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CA" altLang="en-US" sz="2600" b="1">
                  <a:latin typeface="Arial" panose="020B0604020202020204" pitchFamily="34" charset="0"/>
                </a:rPr>
                <a:t>H</a:t>
              </a:r>
            </a:p>
          </p:txBody>
        </p:sp>
      </p:grpSp>
      <p:sp>
        <p:nvSpPr>
          <p:cNvPr id="21" name="Curved Left Arrow 20"/>
          <p:cNvSpPr/>
          <p:nvPr/>
        </p:nvSpPr>
        <p:spPr>
          <a:xfrm rot="1500000">
            <a:off x="2084388" y="1335088"/>
            <a:ext cx="304800" cy="838200"/>
          </a:xfrm>
          <a:prstGeom prst="curvedLef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a:solidFill>
                <a:schemeClr val="tx1"/>
              </a:solidFill>
            </a:endParaRPr>
          </a:p>
        </p:txBody>
      </p:sp>
      <p:sp>
        <p:nvSpPr>
          <p:cNvPr id="22" name="Rectangle 21"/>
          <p:cNvSpPr/>
          <p:nvPr/>
        </p:nvSpPr>
        <p:spPr>
          <a:xfrm>
            <a:off x="3994150" y="3429000"/>
            <a:ext cx="4503738" cy="32972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a:p>
        </p:txBody>
      </p:sp>
      <p:grpSp>
        <p:nvGrpSpPr>
          <p:cNvPr id="4" name="Group 31"/>
          <p:cNvGrpSpPr>
            <a:grpSpLocks/>
          </p:cNvGrpSpPr>
          <p:nvPr/>
        </p:nvGrpSpPr>
        <p:grpSpPr bwMode="auto">
          <a:xfrm>
            <a:off x="5148263" y="1524000"/>
            <a:ext cx="3756025" cy="5089525"/>
            <a:chOff x="5148894" y="1524000"/>
            <a:chExt cx="3755661" cy="5089308"/>
          </a:xfrm>
        </p:grpSpPr>
        <p:grpSp>
          <p:nvGrpSpPr>
            <p:cNvPr id="9224" name="Group 28"/>
            <p:cNvGrpSpPr>
              <a:grpSpLocks/>
            </p:cNvGrpSpPr>
            <p:nvPr/>
          </p:nvGrpSpPr>
          <p:grpSpPr bwMode="auto">
            <a:xfrm>
              <a:off x="5148894" y="1524000"/>
              <a:ext cx="3295626" cy="5089308"/>
              <a:chOff x="5148894" y="1524000"/>
              <a:chExt cx="3295626" cy="5089308"/>
            </a:xfrm>
          </p:grpSpPr>
          <p:grpSp>
            <p:nvGrpSpPr>
              <p:cNvPr id="9227" name="Group 27"/>
              <p:cNvGrpSpPr>
                <a:grpSpLocks/>
              </p:cNvGrpSpPr>
              <p:nvPr/>
            </p:nvGrpSpPr>
            <p:grpSpPr bwMode="auto">
              <a:xfrm>
                <a:off x="5176560" y="1524000"/>
                <a:ext cx="3267960" cy="413420"/>
                <a:chOff x="5176560" y="1526342"/>
                <a:chExt cx="3267960" cy="413420"/>
              </a:xfrm>
            </p:grpSpPr>
            <p:sp>
              <p:nvSpPr>
                <p:cNvPr id="18" name="Rounded Rectangle 17"/>
                <p:cNvSpPr/>
                <p:nvPr/>
              </p:nvSpPr>
              <p:spPr>
                <a:xfrm rot="19800000">
                  <a:off x="5175878" y="1634287"/>
                  <a:ext cx="1219082" cy="304787"/>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Rounded Rectangle 19"/>
                <p:cNvSpPr/>
                <p:nvPr/>
              </p:nvSpPr>
              <p:spPr>
                <a:xfrm rot="1800000">
                  <a:off x="6083840" y="1604127"/>
                  <a:ext cx="1344483" cy="304787"/>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Rounded Rectangle 22"/>
                <p:cNvSpPr/>
                <p:nvPr/>
              </p:nvSpPr>
              <p:spPr>
                <a:xfrm rot="19800000">
                  <a:off x="7099742" y="1526342"/>
                  <a:ext cx="1344483" cy="304787"/>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9228" name="Group 26"/>
              <p:cNvGrpSpPr>
                <a:grpSpLocks/>
              </p:cNvGrpSpPr>
              <p:nvPr/>
            </p:nvGrpSpPr>
            <p:grpSpPr bwMode="auto">
              <a:xfrm>
                <a:off x="5148894" y="4976362"/>
                <a:ext cx="2251920" cy="1636946"/>
                <a:chOff x="5148894" y="4976362"/>
                <a:chExt cx="2251920" cy="1636946"/>
              </a:xfrm>
            </p:grpSpPr>
            <p:sp>
              <p:nvSpPr>
                <p:cNvPr id="24" name="Rounded Rectangle 23"/>
                <p:cNvSpPr/>
                <p:nvPr/>
              </p:nvSpPr>
              <p:spPr>
                <a:xfrm rot="19800000">
                  <a:off x="5148894" y="5027464"/>
                  <a:ext cx="1219082" cy="304787"/>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Rounded Rectangle 24"/>
                <p:cNvSpPr/>
                <p:nvPr/>
              </p:nvSpPr>
              <p:spPr>
                <a:xfrm rot="1800000">
                  <a:off x="6056856" y="4976666"/>
                  <a:ext cx="1344482" cy="304787"/>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6" name="Rounded Rectangle 25"/>
                <p:cNvSpPr/>
                <p:nvPr/>
              </p:nvSpPr>
              <p:spPr>
                <a:xfrm rot="5400000">
                  <a:off x="6478260" y="5788646"/>
                  <a:ext cx="1344555" cy="304770"/>
                </a:xfrm>
                <a:prstGeom prst="roundRect">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sp>
          <p:nvSpPr>
            <p:cNvPr id="9225" name="TextBox 29"/>
            <p:cNvSpPr txBox="1">
              <a:spLocks noChangeArrowheads="1"/>
            </p:cNvSpPr>
            <p:nvPr/>
          </p:nvSpPr>
          <p:spPr bwMode="auto">
            <a:xfrm>
              <a:off x="7924800" y="2209800"/>
              <a:ext cx="9797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latin typeface="Arial" panose="020B0604020202020204" pitchFamily="34" charset="0"/>
                </a:rPr>
                <a:t>TRANS</a:t>
              </a:r>
            </a:p>
          </p:txBody>
        </p:sp>
        <p:sp>
          <p:nvSpPr>
            <p:cNvPr id="9226" name="TextBox 30"/>
            <p:cNvSpPr txBox="1">
              <a:spLocks noChangeArrowheads="1"/>
            </p:cNvSpPr>
            <p:nvPr/>
          </p:nvSpPr>
          <p:spPr bwMode="auto">
            <a:xfrm>
              <a:off x="7924800" y="5791200"/>
              <a:ext cx="5693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latin typeface="Arial" panose="020B0604020202020204" pitchFamily="34" charset="0"/>
                </a:rPr>
                <a:t>CIS</a:t>
              </a:r>
            </a:p>
          </p:txBody>
        </p:sp>
      </p:grpSp>
      <p:cxnSp>
        <p:nvCxnSpPr>
          <p:cNvPr id="31" name="Straight Arrow Connector 30"/>
          <p:cNvCxnSpPr/>
          <p:nvPr/>
        </p:nvCxnSpPr>
        <p:spPr>
          <a:xfrm rot="5400000">
            <a:off x="685801" y="3657600"/>
            <a:ext cx="1066800" cy="317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figure_04_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95400"/>
            <a:ext cx="8531225"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524000" y="4419600"/>
            <a:ext cx="2286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4" name="Rectangle 3"/>
          <p:cNvSpPr/>
          <p:nvPr/>
        </p:nvSpPr>
        <p:spPr>
          <a:xfrm>
            <a:off x="6629400" y="4419600"/>
            <a:ext cx="2057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4938" y="609600"/>
            <a:ext cx="6334125"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2" descr="figure_01_04"/>
          <p:cNvPicPr>
            <a:picLocks noChangeAspect="1" noChangeArrowheads="1"/>
          </p:cNvPicPr>
          <p:nvPr/>
        </p:nvPicPr>
        <p:blipFill>
          <a:blip r:embed="rId3">
            <a:extLst>
              <a:ext uri="{28A0092B-C50C-407E-A947-70E740481C1C}">
                <a14:useLocalDpi xmlns:a14="http://schemas.microsoft.com/office/drawing/2010/main" val="0"/>
              </a:ext>
            </a:extLst>
          </a:blip>
          <a:srcRect b="8643"/>
          <a:stretch>
            <a:fillRect/>
          </a:stretch>
        </p:blipFill>
        <p:spPr bwMode="auto">
          <a:xfrm>
            <a:off x="304800" y="3467100"/>
            <a:ext cx="8534400"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TextBox 2"/>
          <p:cNvSpPr txBox="1">
            <a:spLocks noChangeArrowheads="1"/>
          </p:cNvSpPr>
          <p:nvPr/>
        </p:nvSpPr>
        <p:spPr bwMode="auto">
          <a:xfrm>
            <a:off x="896938" y="76200"/>
            <a:ext cx="73501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600">
                <a:solidFill>
                  <a:srgbClr val="C00000"/>
                </a:solidFill>
                <a:latin typeface="Arial" panose="020B0604020202020204" pitchFamily="34" charset="0"/>
              </a:rPr>
              <a:t>Torsion angles: </a:t>
            </a:r>
            <a:r>
              <a:rPr lang="el-GR" altLang="en-US" sz="3600" b="1">
                <a:solidFill>
                  <a:srgbClr val="C00000"/>
                </a:solidFill>
                <a:latin typeface="Arial" panose="020B0604020202020204" pitchFamily="34" charset="0"/>
              </a:rPr>
              <a:t>Φ</a:t>
            </a:r>
            <a:r>
              <a:rPr lang="en-CA" altLang="en-US" sz="3600" b="1">
                <a:solidFill>
                  <a:srgbClr val="C00000"/>
                </a:solidFill>
                <a:latin typeface="Arial" panose="020B0604020202020204" pitchFamily="34" charset="0"/>
              </a:rPr>
              <a:t> </a:t>
            </a:r>
            <a:r>
              <a:rPr lang="en-CA" altLang="en-US" sz="3600">
                <a:solidFill>
                  <a:srgbClr val="C00000"/>
                </a:solidFill>
                <a:latin typeface="Arial" panose="020B0604020202020204" pitchFamily="34" charset="0"/>
              </a:rPr>
              <a:t>(phi) and </a:t>
            </a:r>
            <a:r>
              <a:rPr lang="el-GR" altLang="en-US" sz="3600" b="1">
                <a:solidFill>
                  <a:srgbClr val="C00000"/>
                </a:solidFill>
                <a:latin typeface="Arial" panose="020B0604020202020204" pitchFamily="34" charset="0"/>
              </a:rPr>
              <a:t>Ψ</a:t>
            </a:r>
            <a:r>
              <a:rPr lang="en-CA" altLang="en-US" sz="3600" b="1">
                <a:solidFill>
                  <a:srgbClr val="C00000"/>
                </a:solidFill>
                <a:latin typeface="Arial" panose="020B0604020202020204" pitchFamily="34" charset="0"/>
              </a:rPr>
              <a:t> </a:t>
            </a:r>
            <a:r>
              <a:rPr lang="en-CA" altLang="en-US" sz="3600">
                <a:solidFill>
                  <a:srgbClr val="C00000"/>
                </a:solidFill>
                <a:latin typeface="Arial" panose="020B0604020202020204" pitchFamily="34" charset="0"/>
              </a:rPr>
              <a:t>(psi)</a:t>
            </a:r>
            <a:endParaRPr lang="en-US" altLang="en-US" sz="3600">
              <a:solidFill>
                <a:srgbClr val="C00000"/>
              </a:solidFill>
              <a:latin typeface="Arial" panose="020B0604020202020204" pitchFamily="34" charset="0"/>
            </a:endParaRPr>
          </a:p>
        </p:txBody>
      </p:sp>
      <p:sp>
        <p:nvSpPr>
          <p:cNvPr id="11269" name="TextBox 1"/>
          <p:cNvSpPr txBox="1">
            <a:spLocks noChangeArrowheads="1"/>
          </p:cNvSpPr>
          <p:nvPr/>
        </p:nvSpPr>
        <p:spPr bwMode="auto">
          <a:xfrm>
            <a:off x="3962400" y="3016250"/>
            <a:ext cx="1698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b="1">
                <a:latin typeface="Arial" panose="020B0604020202020204" pitchFamily="34" charset="0"/>
              </a:rPr>
              <a:t>Peptide Plane</a:t>
            </a:r>
          </a:p>
        </p:txBody>
      </p:sp>
      <p:cxnSp>
        <p:nvCxnSpPr>
          <p:cNvPr id="4" name="Straight Arrow Connector 3"/>
          <p:cNvCxnSpPr/>
          <p:nvPr/>
        </p:nvCxnSpPr>
        <p:spPr>
          <a:xfrm flipH="1" flipV="1">
            <a:off x="3962400" y="2286000"/>
            <a:ext cx="609600" cy="73025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1269" idx="0"/>
          </p:cNvCxnSpPr>
          <p:nvPr/>
        </p:nvCxnSpPr>
        <p:spPr>
          <a:xfrm flipV="1">
            <a:off x="4811713" y="2425700"/>
            <a:ext cx="1038225" cy="59055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txBox="1">
            <a:spLocks/>
          </p:cNvSpPr>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3600">
                <a:solidFill>
                  <a:schemeClr val="accent2"/>
                </a:solidFill>
                <a:latin typeface="Arial" panose="020B0604020202020204" pitchFamily="34" charset="0"/>
                <a:cs typeface="Arial" panose="020B0604020202020204" pitchFamily="34" charset="0"/>
              </a:rPr>
              <a:t>Visualizing a few torsion angles</a:t>
            </a:r>
            <a:endParaRPr lang="en-US" altLang="en-US" sz="3600">
              <a:latin typeface="Arial" panose="020B0604020202020204" pitchFamily="34" charset="0"/>
              <a:cs typeface="Arial" panose="020B0604020202020204" pitchFamily="34" charset="0"/>
            </a:endParaRPr>
          </a:p>
        </p:txBody>
      </p:sp>
      <p:grpSp>
        <p:nvGrpSpPr>
          <p:cNvPr id="12291" name="Group 13"/>
          <p:cNvGrpSpPr>
            <a:grpSpLocks/>
          </p:cNvGrpSpPr>
          <p:nvPr/>
        </p:nvGrpSpPr>
        <p:grpSpPr bwMode="auto">
          <a:xfrm>
            <a:off x="1308100" y="3079750"/>
            <a:ext cx="4254500" cy="1263650"/>
            <a:chOff x="2451335" y="1540351"/>
            <a:chExt cx="4254265" cy="1264351"/>
          </a:xfrm>
        </p:grpSpPr>
        <p:sp>
          <p:nvSpPr>
            <p:cNvPr id="8" name="Flowchart: Terminator 7"/>
            <p:cNvSpPr/>
            <p:nvPr/>
          </p:nvSpPr>
          <p:spPr>
            <a:xfrm rot="2269997">
              <a:off x="2468797" y="2137582"/>
              <a:ext cx="1512803" cy="106422"/>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2" name="Flowchart: Terminator 11"/>
            <p:cNvSpPr/>
            <p:nvPr/>
          </p:nvSpPr>
          <p:spPr>
            <a:xfrm rot="19330003" flipH="1">
              <a:off x="5175335" y="2137582"/>
              <a:ext cx="1512804" cy="10801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6" name="Flowchart: Terminator 5"/>
            <p:cNvSpPr/>
            <p:nvPr/>
          </p:nvSpPr>
          <p:spPr>
            <a:xfrm>
              <a:off x="3816510" y="2606155"/>
              <a:ext cx="1511217" cy="10801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3" name="Oval 2"/>
            <p:cNvSpPr>
              <a:spLocks noChangeAspect="1"/>
            </p:cNvSpPr>
            <p:nvPr/>
          </p:nvSpPr>
          <p:spPr>
            <a:xfrm>
              <a:off x="3672056" y="2501322"/>
              <a:ext cx="287321" cy="287496"/>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7" name="Oval 6"/>
            <p:cNvSpPr>
              <a:spLocks noChangeAspect="1"/>
            </p:cNvSpPr>
            <p:nvPr/>
          </p:nvSpPr>
          <p:spPr>
            <a:xfrm>
              <a:off x="5183272" y="2517206"/>
              <a:ext cx="288909" cy="287496"/>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9" name="Oval 8"/>
            <p:cNvSpPr>
              <a:spLocks noChangeAspect="1"/>
            </p:cNvSpPr>
            <p:nvPr/>
          </p:nvSpPr>
          <p:spPr>
            <a:xfrm>
              <a:off x="2451335" y="1540351"/>
              <a:ext cx="287322" cy="287497"/>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3" name="Oval 12"/>
            <p:cNvSpPr>
              <a:spLocks noChangeAspect="1"/>
            </p:cNvSpPr>
            <p:nvPr/>
          </p:nvSpPr>
          <p:spPr>
            <a:xfrm flipH="1">
              <a:off x="6418279" y="1541940"/>
              <a:ext cx="287321" cy="287496"/>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grpSp>
      <p:cxnSp>
        <p:nvCxnSpPr>
          <p:cNvPr id="16" name="Straight Connector 15"/>
          <p:cNvCxnSpPr/>
          <p:nvPr/>
        </p:nvCxnSpPr>
        <p:spPr>
          <a:xfrm>
            <a:off x="3429000" y="2281238"/>
            <a:ext cx="0" cy="2519362"/>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293" name="TextBox 16"/>
          <p:cNvSpPr txBox="1">
            <a:spLocks noChangeArrowheads="1"/>
          </p:cNvSpPr>
          <p:nvPr/>
        </p:nvSpPr>
        <p:spPr bwMode="auto">
          <a:xfrm>
            <a:off x="2063750" y="2490788"/>
            <a:ext cx="774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b="1">
                <a:latin typeface="Arial" panose="020B0604020202020204" pitchFamily="34" charset="0"/>
              </a:rPr>
              <a:t>Front</a:t>
            </a:r>
          </a:p>
        </p:txBody>
      </p:sp>
      <p:sp>
        <p:nvSpPr>
          <p:cNvPr id="12294" name="TextBox 17"/>
          <p:cNvSpPr txBox="1">
            <a:spLocks noChangeArrowheads="1"/>
          </p:cNvSpPr>
          <p:nvPr/>
        </p:nvSpPr>
        <p:spPr bwMode="auto">
          <a:xfrm>
            <a:off x="4103688" y="2492375"/>
            <a:ext cx="7350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b="1">
                <a:latin typeface="Arial" panose="020B0604020202020204" pitchFamily="34" charset="0"/>
              </a:rPr>
              <a:t>Back</a:t>
            </a:r>
          </a:p>
        </p:txBody>
      </p:sp>
      <p:sp>
        <p:nvSpPr>
          <p:cNvPr id="19" name="Right Arrow 18"/>
          <p:cNvSpPr/>
          <p:nvPr/>
        </p:nvSpPr>
        <p:spPr>
          <a:xfrm>
            <a:off x="228600" y="3222625"/>
            <a:ext cx="762000" cy="31750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2296" name="TextBox 25"/>
          <p:cNvSpPr txBox="1">
            <a:spLocks noChangeArrowheads="1"/>
          </p:cNvSpPr>
          <p:nvPr/>
        </p:nvSpPr>
        <p:spPr bwMode="auto">
          <a:xfrm>
            <a:off x="1295400" y="2671763"/>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1</a:t>
            </a:r>
          </a:p>
        </p:txBody>
      </p:sp>
      <p:sp>
        <p:nvSpPr>
          <p:cNvPr id="12297" name="TextBox 26"/>
          <p:cNvSpPr txBox="1">
            <a:spLocks noChangeArrowheads="1"/>
          </p:cNvSpPr>
          <p:nvPr/>
        </p:nvSpPr>
        <p:spPr bwMode="auto">
          <a:xfrm>
            <a:off x="2528888" y="3625850"/>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2</a:t>
            </a:r>
          </a:p>
        </p:txBody>
      </p:sp>
      <p:sp>
        <p:nvSpPr>
          <p:cNvPr id="12298" name="TextBox 27"/>
          <p:cNvSpPr txBox="1">
            <a:spLocks noChangeArrowheads="1"/>
          </p:cNvSpPr>
          <p:nvPr/>
        </p:nvSpPr>
        <p:spPr bwMode="auto">
          <a:xfrm>
            <a:off x="4030663" y="3625850"/>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3</a:t>
            </a:r>
          </a:p>
        </p:txBody>
      </p:sp>
      <p:sp>
        <p:nvSpPr>
          <p:cNvPr id="12299" name="TextBox 28"/>
          <p:cNvSpPr txBox="1">
            <a:spLocks noChangeArrowheads="1"/>
          </p:cNvSpPr>
          <p:nvPr/>
        </p:nvSpPr>
        <p:spPr bwMode="auto">
          <a:xfrm>
            <a:off x="5257800" y="2671763"/>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4</a:t>
            </a:r>
          </a:p>
        </p:txBody>
      </p:sp>
      <p:grpSp>
        <p:nvGrpSpPr>
          <p:cNvPr id="22540" name="Group 42"/>
          <p:cNvGrpSpPr>
            <a:grpSpLocks/>
          </p:cNvGrpSpPr>
          <p:nvPr/>
        </p:nvGrpSpPr>
        <p:grpSpPr bwMode="auto">
          <a:xfrm>
            <a:off x="6856413" y="2636838"/>
            <a:ext cx="1906587" cy="2125662"/>
            <a:chOff x="7243549" y="2026499"/>
            <a:chExt cx="1907319" cy="2126567"/>
          </a:xfrm>
        </p:grpSpPr>
        <p:sp>
          <p:nvSpPr>
            <p:cNvPr id="23" name="Oval 22"/>
            <p:cNvSpPr>
              <a:spLocks noChangeAspect="1"/>
            </p:cNvSpPr>
            <p:nvPr/>
          </p:nvSpPr>
          <p:spPr>
            <a:xfrm>
              <a:off x="7243549" y="3376448"/>
              <a:ext cx="431966" cy="431984"/>
            </a:xfrm>
            <a:prstGeom prst="ellipse">
              <a:avLst/>
            </a:prstGeom>
            <a:solidFill>
              <a:srgbClr val="B6DF89"/>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4" name="Oval 23"/>
            <p:cNvSpPr>
              <a:spLocks noChangeAspect="1"/>
            </p:cNvSpPr>
            <p:nvPr/>
          </p:nvSpPr>
          <p:spPr>
            <a:xfrm>
              <a:off x="7243549" y="2396543"/>
              <a:ext cx="431966" cy="431984"/>
            </a:xfrm>
            <a:prstGeom prst="ellipse">
              <a:avLst/>
            </a:prstGeom>
            <a:solidFill>
              <a:srgbClr val="B6DF89"/>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2" name="Flowchart: Terminator 21"/>
            <p:cNvSpPr/>
            <p:nvPr/>
          </p:nvSpPr>
          <p:spPr>
            <a:xfrm rot="5400000" flipH="1">
              <a:off x="6976726" y="3050874"/>
              <a:ext cx="971964" cy="107991"/>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0" name="Oval 19"/>
            <p:cNvSpPr>
              <a:spLocks noChangeAspect="1"/>
            </p:cNvSpPr>
            <p:nvPr/>
          </p:nvSpPr>
          <p:spPr>
            <a:xfrm>
              <a:off x="7315013" y="3446328"/>
              <a:ext cx="287448" cy="287459"/>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1" name="Oval 20"/>
            <p:cNvSpPr>
              <a:spLocks noChangeAspect="1"/>
            </p:cNvSpPr>
            <p:nvPr/>
          </p:nvSpPr>
          <p:spPr>
            <a:xfrm>
              <a:off x="7315013" y="2469600"/>
              <a:ext cx="287448" cy="28746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2306" name="TextBox 29"/>
            <p:cNvSpPr txBox="1">
              <a:spLocks noChangeArrowheads="1"/>
            </p:cNvSpPr>
            <p:nvPr/>
          </p:nvSpPr>
          <p:spPr bwMode="auto">
            <a:xfrm>
              <a:off x="7775584" y="238811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1</a:t>
              </a:r>
            </a:p>
          </p:txBody>
        </p:sp>
        <p:cxnSp>
          <p:nvCxnSpPr>
            <p:cNvPr id="32" name="Straight Connector 31"/>
            <p:cNvCxnSpPr/>
            <p:nvPr/>
          </p:nvCxnSpPr>
          <p:spPr>
            <a:xfrm flipV="1">
              <a:off x="7483353" y="2590301"/>
              <a:ext cx="365265" cy="2858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4" idx="0"/>
            </p:cNvCxnSpPr>
            <p:nvPr/>
          </p:nvCxnSpPr>
          <p:spPr>
            <a:xfrm flipV="1">
              <a:off x="7459532" y="2247255"/>
              <a:ext cx="312857" cy="14928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2309" name="TextBox 35"/>
            <p:cNvSpPr txBox="1">
              <a:spLocks noChangeArrowheads="1"/>
            </p:cNvSpPr>
            <p:nvPr/>
          </p:nvSpPr>
          <p:spPr bwMode="auto">
            <a:xfrm>
              <a:off x="7735096" y="2026499"/>
              <a:ext cx="14157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4 (behind 1)</a:t>
              </a:r>
            </a:p>
          </p:txBody>
        </p:sp>
        <p:cxnSp>
          <p:nvCxnSpPr>
            <p:cNvPr id="38" name="Straight Connector 37"/>
            <p:cNvCxnSpPr/>
            <p:nvPr/>
          </p:nvCxnSpPr>
          <p:spPr>
            <a:xfrm>
              <a:off x="7505587" y="3581323"/>
              <a:ext cx="320798" cy="5399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2311" name="TextBox 38"/>
            <p:cNvSpPr txBox="1">
              <a:spLocks noChangeArrowheads="1"/>
            </p:cNvSpPr>
            <p:nvPr/>
          </p:nvSpPr>
          <p:spPr bwMode="auto">
            <a:xfrm>
              <a:off x="7780381" y="345004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2</a:t>
              </a:r>
            </a:p>
          </p:txBody>
        </p:sp>
        <p:cxnSp>
          <p:nvCxnSpPr>
            <p:cNvPr id="41" name="Straight Connector 40"/>
            <p:cNvCxnSpPr>
              <a:stCxn id="23" idx="4"/>
            </p:cNvCxnSpPr>
            <p:nvPr/>
          </p:nvCxnSpPr>
          <p:spPr>
            <a:xfrm>
              <a:off x="7459532" y="3808432"/>
              <a:ext cx="320798" cy="15405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2313" name="TextBox 41"/>
            <p:cNvSpPr txBox="1">
              <a:spLocks noChangeArrowheads="1"/>
            </p:cNvSpPr>
            <p:nvPr/>
          </p:nvSpPr>
          <p:spPr bwMode="auto">
            <a:xfrm>
              <a:off x="7735096" y="3783734"/>
              <a:ext cx="14157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3 (behind 2)</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5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txBox="1">
            <a:spLocks/>
          </p:cNvSpPr>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3600">
                <a:solidFill>
                  <a:schemeClr val="accent2"/>
                </a:solidFill>
                <a:latin typeface="Arial" panose="020B0604020202020204" pitchFamily="34" charset="0"/>
                <a:cs typeface="Arial" panose="020B0604020202020204" pitchFamily="34" charset="0"/>
              </a:rPr>
              <a:t>Visualizing a few torsion angles</a:t>
            </a:r>
            <a:endParaRPr lang="en-US" altLang="en-US" sz="3600">
              <a:latin typeface="Arial" panose="020B0604020202020204" pitchFamily="34" charset="0"/>
              <a:cs typeface="Arial" panose="020B0604020202020204" pitchFamily="34" charset="0"/>
            </a:endParaRPr>
          </a:p>
        </p:txBody>
      </p:sp>
      <p:grpSp>
        <p:nvGrpSpPr>
          <p:cNvPr id="13315" name="Group 32"/>
          <p:cNvGrpSpPr>
            <a:grpSpLocks noChangeAspect="1"/>
          </p:cNvGrpSpPr>
          <p:nvPr/>
        </p:nvGrpSpPr>
        <p:grpSpPr bwMode="auto">
          <a:xfrm>
            <a:off x="3073400" y="766763"/>
            <a:ext cx="3006725" cy="1282700"/>
            <a:chOff x="1222881" y="2491270"/>
            <a:chExt cx="4339719" cy="1852130"/>
          </a:xfrm>
        </p:grpSpPr>
        <p:grpSp>
          <p:nvGrpSpPr>
            <p:cNvPr id="13359" name="Group 2"/>
            <p:cNvGrpSpPr>
              <a:grpSpLocks/>
            </p:cNvGrpSpPr>
            <p:nvPr/>
          </p:nvGrpSpPr>
          <p:grpSpPr bwMode="auto">
            <a:xfrm>
              <a:off x="1308335" y="3079049"/>
              <a:ext cx="4254265" cy="1264351"/>
              <a:chOff x="2451335" y="1540351"/>
              <a:chExt cx="4254265" cy="1264351"/>
            </a:xfrm>
          </p:grpSpPr>
          <p:sp>
            <p:nvSpPr>
              <p:cNvPr id="4" name="Flowchart: Terminator 3"/>
              <p:cNvSpPr/>
              <p:nvPr/>
            </p:nvSpPr>
            <p:spPr>
              <a:xfrm rot="2269997">
                <a:off x="2468990" y="2135368"/>
                <a:ext cx="1512257" cy="110028"/>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5" name="Flowchart: Terminator 4"/>
              <p:cNvSpPr/>
              <p:nvPr/>
            </p:nvSpPr>
            <p:spPr>
              <a:xfrm rot="19330003" flipH="1">
                <a:off x="5175013" y="2137659"/>
                <a:ext cx="1512257" cy="107736"/>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6" name="Flowchart: Terminator 5"/>
              <p:cNvSpPr/>
              <p:nvPr/>
            </p:nvSpPr>
            <p:spPr>
              <a:xfrm>
                <a:off x="3816273" y="2607569"/>
                <a:ext cx="1512257" cy="107735"/>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7" name="Oval 6"/>
              <p:cNvSpPr>
                <a:spLocks noChangeAspect="1"/>
              </p:cNvSpPr>
              <p:nvPr/>
            </p:nvSpPr>
            <p:spPr>
              <a:xfrm>
                <a:off x="3671921" y="2499833"/>
                <a:ext cx="288704" cy="288822"/>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8" name="Oval 7"/>
              <p:cNvSpPr>
                <a:spLocks noChangeAspect="1"/>
              </p:cNvSpPr>
              <p:nvPr/>
            </p:nvSpPr>
            <p:spPr>
              <a:xfrm>
                <a:off x="5184178" y="2515880"/>
                <a:ext cx="288704" cy="288822"/>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9" name="Oval 8"/>
              <p:cNvSpPr>
                <a:spLocks noChangeAspect="1"/>
              </p:cNvSpPr>
              <p:nvPr/>
            </p:nvSpPr>
            <p:spPr>
              <a:xfrm>
                <a:off x="2450660" y="1539385"/>
                <a:ext cx="288704" cy="288822"/>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0" name="Oval 9"/>
              <p:cNvSpPr>
                <a:spLocks noChangeAspect="1"/>
              </p:cNvSpPr>
              <p:nvPr/>
            </p:nvSpPr>
            <p:spPr>
              <a:xfrm flipH="1">
                <a:off x="6416896" y="1541677"/>
                <a:ext cx="288704" cy="286531"/>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grpSp>
        <p:sp>
          <p:nvSpPr>
            <p:cNvPr id="13360" name="TextBox 11"/>
            <p:cNvSpPr txBox="1">
              <a:spLocks noChangeArrowheads="1"/>
            </p:cNvSpPr>
            <p:nvPr/>
          </p:nvSpPr>
          <p:spPr bwMode="auto">
            <a:xfrm>
              <a:off x="1845477" y="2491270"/>
              <a:ext cx="7745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b="1">
                  <a:latin typeface="Arial" panose="020B0604020202020204" pitchFamily="34" charset="0"/>
                </a:rPr>
                <a:t>Front</a:t>
              </a:r>
            </a:p>
          </p:txBody>
        </p:sp>
        <p:sp>
          <p:nvSpPr>
            <p:cNvPr id="13361" name="TextBox 12"/>
            <p:cNvSpPr txBox="1">
              <a:spLocks noChangeArrowheads="1"/>
            </p:cNvSpPr>
            <p:nvPr/>
          </p:nvSpPr>
          <p:spPr bwMode="auto">
            <a:xfrm>
              <a:off x="3935468" y="2492699"/>
              <a:ext cx="7360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b="1">
                  <a:latin typeface="Arial" panose="020B0604020202020204" pitchFamily="34" charset="0"/>
                </a:rPr>
                <a:t>Back</a:t>
              </a:r>
            </a:p>
          </p:txBody>
        </p:sp>
        <p:sp>
          <p:nvSpPr>
            <p:cNvPr id="13362" name="TextBox 13"/>
            <p:cNvSpPr txBox="1">
              <a:spLocks noChangeArrowheads="1"/>
            </p:cNvSpPr>
            <p:nvPr/>
          </p:nvSpPr>
          <p:spPr bwMode="auto">
            <a:xfrm>
              <a:off x="1222881" y="2601459"/>
              <a:ext cx="3129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1</a:t>
              </a:r>
            </a:p>
          </p:txBody>
        </p:sp>
        <p:sp>
          <p:nvSpPr>
            <p:cNvPr id="13363" name="TextBox 14"/>
            <p:cNvSpPr txBox="1">
              <a:spLocks noChangeArrowheads="1"/>
            </p:cNvSpPr>
            <p:nvPr/>
          </p:nvSpPr>
          <p:spPr bwMode="auto">
            <a:xfrm>
              <a:off x="2457922" y="3574396"/>
              <a:ext cx="3129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2</a:t>
              </a:r>
            </a:p>
          </p:txBody>
        </p:sp>
        <p:sp>
          <p:nvSpPr>
            <p:cNvPr id="13364" name="TextBox 15"/>
            <p:cNvSpPr txBox="1">
              <a:spLocks noChangeArrowheads="1"/>
            </p:cNvSpPr>
            <p:nvPr/>
          </p:nvSpPr>
          <p:spPr bwMode="auto">
            <a:xfrm>
              <a:off x="3949262" y="3604858"/>
              <a:ext cx="3129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3</a:t>
              </a:r>
            </a:p>
          </p:txBody>
        </p:sp>
        <p:sp>
          <p:nvSpPr>
            <p:cNvPr id="13365" name="TextBox 16"/>
            <p:cNvSpPr txBox="1">
              <a:spLocks noChangeArrowheads="1"/>
            </p:cNvSpPr>
            <p:nvPr/>
          </p:nvSpPr>
          <p:spPr bwMode="auto">
            <a:xfrm>
              <a:off x="5186300" y="2621767"/>
              <a:ext cx="3129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4</a:t>
              </a:r>
            </a:p>
          </p:txBody>
        </p:sp>
      </p:grpSp>
      <p:grpSp>
        <p:nvGrpSpPr>
          <p:cNvPr id="13316" name="Group 71"/>
          <p:cNvGrpSpPr>
            <a:grpSpLocks/>
          </p:cNvGrpSpPr>
          <p:nvPr/>
        </p:nvGrpSpPr>
        <p:grpSpPr bwMode="auto">
          <a:xfrm>
            <a:off x="322263" y="862013"/>
            <a:ext cx="1500187" cy="1525587"/>
            <a:chOff x="322837" y="861982"/>
            <a:chExt cx="1500120" cy="1524960"/>
          </a:xfrm>
        </p:grpSpPr>
        <p:grpSp>
          <p:nvGrpSpPr>
            <p:cNvPr id="13344" name="Group 31"/>
            <p:cNvGrpSpPr>
              <a:grpSpLocks noChangeAspect="1"/>
            </p:cNvGrpSpPr>
            <p:nvPr/>
          </p:nvGrpSpPr>
          <p:grpSpPr bwMode="auto">
            <a:xfrm>
              <a:off x="1213584" y="861982"/>
              <a:ext cx="609373" cy="1524960"/>
              <a:chOff x="6855681" y="2636099"/>
              <a:chExt cx="849738" cy="2126567"/>
            </a:xfrm>
          </p:grpSpPr>
          <p:sp>
            <p:nvSpPr>
              <p:cNvPr id="19" name="Oval 18"/>
              <p:cNvSpPr>
                <a:spLocks noChangeAspect="1"/>
              </p:cNvSpPr>
              <p:nvPr/>
            </p:nvSpPr>
            <p:spPr>
              <a:xfrm>
                <a:off x="6855402" y="3985949"/>
                <a:ext cx="431650" cy="431509"/>
              </a:xfrm>
              <a:prstGeom prst="ellipse">
                <a:avLst/>
              </a:prstGeom>
              <a:solidFill>
                <a:srgbClr val="B6DF89"/>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0" name="Oval 19"/>
              <p:cNvSpPr>
                <a:spLocks noChangeAspect="1"/>
              </p:cNvSpPr>
              <p:nvPr/>
            </p:nvSpPr>
            <p:spPr>
              <a:xfrm>
                <a:off x="6855402" y="3005648"/>
                <a:ext cx="431650" cy="431510"/>
              </a:xfrm>
              <a:prstGeom prst="ellipse">
                <a:avLst/>
              </a:prstGeom>
              <a:solidFill>
                <a:srgbClr val="B6DF89"/>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1" name="Flowchart: Terminator 20"/>
              <p:cNvSpPr/>
              <p:nvPr/>
            </p:nvSpPr>
            <p:spPr>
              <a:xfrm rot="5400000" flipH="1">
                <a:off x="6586609" y="3659533"/>
                <a:ext cx="973663" cy="108466"/>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2" name="Oval 21"/>
              <p:cNvSpPr>
                <a:spLocks noChangeAspect="1"/>
              </p:cNvSpPr>
              <p:nvPr/>
            </p:nvSpPr>
            <p:spPr>
              <a:xfrm>
                <a:off x="6926237" y="4054548"/>
                <a:ext cx="289980" cy="289887"/>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3" name="Oval 22"/>
              <p:cNvSpPr>
                <a:spLocks noChangeAspect="1"/>
              </p:cNvSpPr>
              <p:nvPr/>
            </p:nvSpPr>
            <p:spPr>
              <a:xfrm>
                <a:off x="6926237" y="3078673"/>
                <a:ext cx="289980" cy="28767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3351" name="TextBox 23"/>
              <p:cNvSpPr txBox="1">
                <a:spLocks noChangeArrowheads="1"/>
              </p:cNvSpPr>
              <p:nvPr/>
            </p:nvSpPr>
            <p:spPr bwMode="auto">
              <a:xfrm>
                <a:off x="7387716" y="2997717"/>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1</a:t>
                </a:r>
              </a:p>
            </p:txBody>
          </p:sp>
          <p:cxnSp>
            <p:nvCxnSpPr>
              <p:cNvPr id="25" name="Straight Connector 24"/>
              <p:cNvCxnSpPr/>
              <p:nvPr/>
            </p:nvCxnSpPr>
            <p:spPr>
              <a:xfrm flipV="1">
                <a:off x="7094469" y="3200380"/>
                <a:ext cx="365242" cy="2655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0" idx="0"/>
              </p:cNvCxnSpPr>
              <p:nvPr/>
            </p:nvCxnSpPr>
            <p:spPr>
              <a:xfrm flipV="1">
                <a:off x="7072334" y="2857386"/>
                <a:ext cx="312116" cy="148262"/>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3354" name="TextBox 26"/>
              <p:cNvSpPr txBox="1">
                <a:spLocks noChangeArrowheads="1"/>
              </p:cNvSpPr>
              <p:nvPr/>
            </p:nvSpPr>
            <p:spPr bwMode="auto">
              <a:xfrm>
                <a:off x="7347228" y="263609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4</a:t>
                </a:r>
              </a:p>
            </p:txBody>
          </p:sp>
          <p:cxnSp>
            <p:nvCxnSpPr>
              <p:cNvPr id="28" name="Straight Connector 27"/>
              <p:cNvCxnSpPr/>
              <p:nvPr/>
            </p:nvCxnSpPr>
            <p:spPr>
              <a:xfrm>
                <a:off x="7116605" y="4189533"/>
                <a:ext cx="320971" cy="55321"/>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3356" name="TextBox 28"/>
              <p:cNvSpPr txBox="1">
                <a:spLocks noChangeArrowheads="1"/>
              </p:cNvSpPr>
              <p:nvPr/>
            </p:nvSpPr>
            <p:spPr bwMode="auto">
              <a:xfrm>
                <a:off x="7392513" y="405964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2</a:t>
                </a:r>
              </a:p>
            </p:txBody>
          </p:sp>
          <p:cxnSp>
            <p:nvCxnSpPr>
              <p:cNvPr id="30" name="Straight Connector 29"/>
              <p:cNvCxnSpPr>
                <a:stCxn id="19" idx="4"/>
              </p:cNvCxnSpPr>
              <p:nvPr/>
            </p:nvCxnSpPr>
            <p:spPr>
              <a:xfrm>
                <a:off x="7072334" y="4417458"/>
                <a:ext cx="320971" cy="154901"/>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3358" name="TextBox 30"/>
              <p:cNvSpPr txBox="1">
                <a:spLocks noChangeArrowheads="1"/>
              </p:cNvSpPr>
              <p:nvPr/>
            </p:nvSpPr>
            <p:spPr bwMode="auto">
              <a:xfrm>
                <a:off x="7347228" y="4393334"/>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3</a:t>
                </a:r>
              </a:p>
            </p:txBody>
          </p:sp>
        </p:grpSp>
        <p:sp>
          <p:nvSpPr>
            <p:cNvPr id="13345" name="TextBox 33"/>
            <p:cNvSpPr txBox="1">
              <a:spLocks noChangeArrowheads="1"/>
            </p:cNvSpPr>
            <p:nvPr/>
          </p:nvSpPr>
          <p:spPr bwMode="auto">
            <a:xfrm>
              <a:off x="322837" y="1388604"/>
              <a:ext cx="4058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0°</a:t>
              </a:r>
            </a:p>
          </p:txBody>
        </p:sp>
      </p:grpSp>
      <p:grpSp>
        <p:nvGrpSpPr>
          <p:cNvPr id="74" name="Group 73"/>
          <p:cNvGrpSpPr>
            <a:grpSpLocks/>
          </p:cNvGrpSpPr>
          <p:nvPr/>
        </p:nvGrpSpPr>
        <p:grpSpPr bwMode="auto">
          <a:xfrm>
            <a:off x="328613" y="4267200"/>
            <a:ext cx="8358187" cy="1403350"/>
            <a:chOff x="328680" y="4267200"/>
            <a:chExt cx="8358119" cy="1403200"/>
          </a:xfrm>
        </p:grpSpPr>
        <p:grpSp>
          <p:nvGrpSpPr>
            <p:cNvPr id="13318" name="Group 70"/>
            <p:cNvGrpSpPr>
              <a:grpSpLocks/>
            </p:cNvGrpSpPr>
            <p:nvPr/>
          </p:nvGrpSpPr>
          <p:grpSpPr bwMode="auto">
            <a:xfrm>
              <a:off x="328680" y="4343400"/>
              <a:ext cx="1714386" cy="1296382"/>
              <a:chOff x="328680" y="4343400"/>
              <a:chExt cx="1714386" cy="1296382"/>
            </a:xfrm>
          </p:grpSpPr>
          <p:sp>
            <p:nvSpPr>
              <p:cNvPr id="65" name="Flowchart: Terminator 64"/>
              <p:cNvSpPr/>
              <p:nvPr/>
            </p:nvSpPr>
            <p:spPr>
              <a:xfrm rot="-2700000" flipH="1">
                <a:off x="1282001" y="5204515"/>
                <a:ext cx="698425" cy="77786"/>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51" name="Oval 50"/>
              <p:cNvSpPr>
                <a:spLocks noChangeAspect="1"/>
              </p:cNvSpPr>
              <p:nvPr/>
            </p:nvSpPr>
            <p:spPr>
              <a:xfrm>
                <a:off x="1219260" y="5330711"/>
                <a:ext cx="309560" cy="309530"/>
              </a:xfrm>
              <a:prstGeom prst="ellipse">
                <a:avLst/>
              </a:prstGeom>
              <a:solidFill>
                <a:srgbClr val="B6DF89"/>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52" name="Oval 51"/>
              <p:cNvSpPr>
                <a:spLocks noChangeAspect="1"/>
              </p:cNvSpPr>
              <p:nvPr/>
            </p:nvSpPr>
            <p:spPr>
              <a:xfrm>
                <a:off x="1730431" y="4838639"/>
                <a:ext cx="309560" cy="309530"/>
              </a:xfrm>
              <a:prstGeom prst="ellipse">
                <a:avLst/>
              </a:prstGeom>
              <a:solidFill>
                <a:srgbClr val="B6DF89"/>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53" name="Flowchart: Terminator 52"/>
              <p:cNvSpPr/>
              <p:nvPr/>
            </p:nvSpPr>
            <p:spPr>
              <a:xfrm rot="5400000" flipH="1">
                <a:off x="1028002" y="5098164"/>
                <a:ext cx="696838" cy="76199"/>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54" name="Oval 53"/>
              <p:cNvSpPr>
                <a:spLocks noChangeAspect="1"/>
              </p:cNvSpPr>
              <p:nvPr/>
            </p:nvSpPr>
            <p:spPr>
              <a:xfrm>
                <a:off x="1271647" y="5379919"/>
                <a:ext cx="206373" cy="20794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55" name="Oval 54"/>
              <p:cNvSpPr>
                <a:spLocks noChangeAspect="1"/>
              </p:cNvSpPr>
              <p:nvPr/>
            </p:nvSpPr>
            <p:spPr>
              <a:xfrm>
                <a:off x="1271647" y="4679906"/>
                <a:ext cx="206373" cy="20635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3341" name="TextBox 63"/>
              <p:cNvSpPr txBox="1">
                <a:spLocks noChangeArrowheads="1"/>
              </p:cNvSpPr>
              <p:nvPr/>
            </p:nvSpPr>
            <p:spPr bwMode="auto">
              <a:xfrm>
                <a:off x="328680" y="4889104"/>
                <a:ext cx="6687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+45°</a:t>
                </a:r>
              </a:p>
            </p:txBody>
          </p:sp>
          <p:sp>
            <p:nvSpPr>
              <p:cNvPr id="13342" name="TextBox 65"/>
              <p:cNvSpPr txBox="1">
                <a:spLocks noChangeArrowheads="1"/>
              </p:cNvSpPr>
              <p:nvPr/>
            </p:nvSpPr>
            <p:spPr bwMode="auto">
              <a:xfrm>
                <a:off x="1211094" y="43434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1</a:t>
                </a:r>
              </a:p>
            </p:txBody>
          </p:sp>
          <p:sp>
            <p:nvSpPr>
              <p:cNvPr id="13343" name="TextBox 66"/>
              <p:cNvSpPr txBox="1">
                <a:spLocks noChangeArrowheads="1"/>
              </p:cNvSpPr>
              <p:nvPr/>
            </p:nvSpPr>
            <p:spPr bwMode="auto">
              <a:xfrm>
                <a:off x="1730160" y="451029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4</a:t>
                </a:r>
              </a:p>
            </p:txBody>
          </p:sp>
        </p:grpSp>
        <p:grpSp>
          <p:nvGrpSpPr>
            <p:cNvPr id="13319" name="Group 69"/>
            <p:cNvGrpSpPr>
              <a:grpSpLocks/>
            </p:cNvGrpSpPr>
            <p:nvPr/>
          </p:nvGrpSpPr>
          <p:grpSpPr bwMode="auto">
            <a:xfrm>
              <a:off x="3079525" y="4267200"/>
              <a:ext cx="3006254" cy="1403200"/>
              <a:chOff x="3079525" y="4267200"/>
              <a:chExt cx="3006254" cy="1403200"/>
            </a:xfrm>
          </p:grpSpPr>
          <p:sp>
            <p:nvSpPr>
              <p:cNvPr id="68" name="Isosceles Triangle 67"/>
              <p:cNvSpPr/>
              <p:nvPr/>
            </p:nvSpPr>
            <p:spPr>
              <a:xfrm rot="14538788">
                <a:off x="5520561" y="4821932"/>
                <a:ext cx="85716" cy="820731"/>
              </a:xfrm>
              <a:prstGeom prst="triangl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43" name="Flowchart: Terminator 42"/>
              <p:cNvSpPr/>
              <p:nvPr/>
            </p:nvSpPr>
            <p:spPr>
              <a:xfrm rot="2269997">
                <a:off x="3151232" y="5087850"/>
                <a:ext cx="1047742" cy="74604"/>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45" name="Flowchart: Terminator 44"/>
              <p:cNvSpPr/>
              <p:nvPr/>
            </p:nvSpPr>
            <p:spPr>
              <a:xfrm>
                <a:off x="4084675" y="5413252"/>
                <a:ext cx="1047742" cy="74605"/>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46" name="Oval 45"/>
              <p:cNvSpPr>
                <a:spLocks noChangeAspect="1"/>
              </p:cNvSpPr>
              <p:nvPr/>
            </p:nvSpPr>
            <p:spPr>
              <a:xfrm>
                <a:off x="3984663" y="5340235"/>
                <a:ext cx="200023" cy="198417"/>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47" name="Oval 46"/>
              <p:cNvSpPr>
                <a:spLocks noChangeAspect="1"/>
              </p:cNvSpPr>
              <p:nvPr/>
            </p:nvSpPr>
            <p:spPr>
              <a:xfrm>
                <a:off x="5032404" y="5351347"/>
                <a:ext cx="200023" cy="198416"/>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48" name="Oval 47"/>
              <p:cNvSpPr>
                <a:spLocks noChangeAspect="1"/>
              </p:cNvSpPr>
              <p:nvPr/>
            </p:nvSpPr>
            <p:spPr>
              <a:xfrm>
                <a:off x="3138533" y="4675144"/>
                <a:ext cx="200023" cy="198416"/>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3327" name="TextBox 36"/>
              <p:cNvSpPr txBox="1">
                <a:spLocks noChangeArrowheads="1"/>
              </p:cNvSpPr>
              <p:nvPr/>
            </p:nvSpPr>
            <p:spPr bwMode="auto">
              <a:xfrm>
                <a:off x="3510816" y="4267200"/>
                <a:ext cx="536569" cy="2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b="1">
                    <a:latin typeface="Arial" panose="020B0604020202020204" pitchFamily="34" charset="0"/>
                  </a:rPr>
                  <a:t>Front</a:t>
                </a:r>
              </a:p>
            </p:txBody>
          </p:sp>
          <p:sp>
            <p:nvSpPr>
              <p:cNvPr id="13328" name="TextBox 37"/>
              <p:cNvSpPr txBox="1">
                <a:spLocks noChangeArrowheads="1"/>
              </p:cNvSpPr>
              <p:nvPr/>
            </p:nvSpPr>
            <p:spPr bwMode="auto">
              <a:xfrm>
                <a:off x="4958616" y="4268190"/>
                <a:ext cx="509918" cy="2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b="1">
                    <a:latin typeface="Arial" panose="020B0604020202020204" pitchFamily="34" charset="0"/>
                  </a:rPr>
                  <a:t>Back</a:t>
                </a:r>
              </a:p>
            </p:txBody>
          </p:sp>
          <p:sp>
            <p:nvSpPr>
              <p:cNvPr id="13329" name="TextBox 38"/>
              <p:cNvSpPr txBox="1">
                <a:spLocks noChangeArrowheads="1"/>
              </p:cNvSpPr>
              <p:nvPr/>
            </p:nvSpPr>
            <p:spPr bwMode="auto">
              <a:xfrm>
                <a:off x="3079525" y="4343532"/>
                <a:ext cx="216759" cy="2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1</a:t>
                </a:r>
              </a:p>
            </p:txBody>
          </p:sp>
          <p:sp>
            <p:nvSpPr>
              <p:cNvPr id="13330" name="TextBox 39"/>
              <p:cNvSpPr txBox="1">
                <a:spLocks noChangeArrowheads="1"/>
              </p:cNvSpPr>
              <p:nvPr/>
            </p:nvSpPr>
            <p:spPr bwMode="auto">
              <a:xfrm>
                <a:off x="3935075" y="5017522"/>
                <a:ext cx="216759" cy="2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2</a:t>
                </a:r>
              </a:p>
            </p:txBody>
          </p:sp>
          <p:sp>
            <p:nvSpPr>
              <p:cNvPr id="13331" name="TextBox 40"/>
              <p:cNvSpPr txBox="1">
                <a:spLocks noChangeArrowheads="1"/>
              </p:cNvSpPr>
              <p:nvPr/>
            </p:nvSpPr>
            <p:spPr bwMode="auto">
              <a:xfrm>
                <a:off x="4968171" y="5038624"/>
                <a:ext cx="216759" cy="2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3</a:t>
                </a:r>
              </a:p>
            </p:txBody>
          </p:sp>
          <p:sp>
            <p:nvSpPr>
              <p:cNvPr id="13332" name="TextBox 41"/>
              <p:cNvSpPr txBox="1">
                <a:spLocks noChangeArrowheads="1"/>
              </p:cNvSpPr>
              <p:nvPr/>
            </p:nvSpPr>
            <p:spPr bwMode="auto">
              <a:xfrm>
                <a:off x="5825105" y="4544750"/>
                <a:ext cx="216759" cy="2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4</a:t>
                </a:r>
              </a:p>
            </p:txBody>
          </p:sp>
          <p:sp>
            <p:nvSpPr>
              <p:cNvPr id="49" name="Oval 48"/>
              <p:cNvSpPr>
                <a:spLocks noChangeAspect="1"/>
              </p:cNvSpPr>
              <p:nvPr/>
            </p:nvSpPr>
            <p:spPr>
              <a:xfrm flipH="1">
                <a:off x="5886473" y="4905307"/>
                <a:ext cx="200023" cy="200004"/>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69" name="Freeform 68"/>
              <p:cNvSpPr/>
              <p:nvPr/>
            </p:nvSpPr>
            <p:spPr>
              <a:xfrm>
                <a:off x="4529171" y="5233885"/>
                <a:ext cx="115886" cy="436515"/>
              </a:xfrm>
              <a:custGeom>
                <a:avLst/>
                <a:gdLst>
                  <a:gd name="connsiteX0" fmla="*/ 0 w 116524"/>
                  <a:gd name="connsiteY0" fmla="*/ 0 h 267629"/>
                  <a:gd name="connsiteX1" fmla="*/ 115972 w 116524"/>
                  <a:gd name="connsiteY1" fmla="*/ 129354 h 267629"/>
                  <a:gd name="connsiteX2" fmla="*/ 35683 w 116524"/>
                  <a:gd name="connsiteY2" fmla="*/ 267629 h 267629"/>
                </a:gdLst>
                <a:ahLst/>
                <a:cxnLst>
                  <a:cxn ang="0">
                    <a:pos x="connsiteX0" y="connsiteY0"/>
                  </a:cxn>
                  <a:cxn ang="0">
                    <a:pos x="connsiteX1" y="connsiteY1"/>
                  </a:cxn>
                  <a:cxn ang="0">
                    <a:pos x="connsiteX2" y="connsiteY2"/>
                  </a:cxn>
                </a:cxnLst>
                <a:rect l="l" t="t" r="r" b="b"/>
                <a:pathLst>
                  <a:path w="116524" h="267629">
                    <a:moveTo>
                      <a:pt x="0" y="0"/>
                    </a:moveTo>
                    <a:cubicBezTo>
                      <a:pt x="55012" y="42374"/>
                      <a:pt x="110025" y="84749"/>
                      <a:pt x="115972" y="129354"/>
                    </a:cubicBezTo>
                    <a:cubicBezTo>
                      <a:pt x="121919" y="173959"/>
                      <a:pt x="78801" y="220794"/>
                      <a:pt x="35683" y="267629"/>
                    </a:cubicBezTo>
                  </a:path>
                </a:pathLst>
              </a:custGeom>
              <a:noFill/>
              <a:ln w="1905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grpSp>
        <p:sp>
          <p:nvSpPr>
            <p:cNvPr id="13320" name="TextBox 72"/>
            <p:cNvSpPr txBox="1">
              <a:spLocks noChangeArrowheads="1"/>
            </p:cNvSpPr>
            <p:nvPr/>
          </p:nvSpPr>
          <p:spPr bwMode="auto">
            <a:xfrm>
              <a:off x="6379764" y="4454604"/>
              <a:ext cx="230703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2200">
                  <a:latin typeface="Arial" panose="020B0604020202020204" pitchFamily="34" charset="0"/>
                </a:rPr>
                <a:t>Atom 4 is above the plane of the board</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97" name="Group 57"/>
          <p:cNvGrpSpPr>
            <a:grpSpLocks/>
          </p:cNvGrpSpPr>
          <p:nvPr/>
        </p:nvGrpSpPr>
        <p:grpSpPr bwMode="auto">
          <a:xfrm>
            <a:off x="1255713" y="5140325"/>
            <a:ext cx="762000" cy="650875"/>
            <a:chOff x="1255961" y="5140972"/>
            <a:chExt cx="761872" cy="650228"/>
          </a:xfrm>
        </p:grpSpPr>
        <p:sp>
          <p:nvSpPr>
            <p:cNvPr id="111" name="Flowchart: Terminator 110"/>
            <p:cNvSpPr/>
            <p:nvPr/>
          </p:nvSpPr>
          <p:spPr>
            <a:xfrm rot="18900000" flipH="1">
              <a:off x="1320533" y="5355832"/>
              <a:ext cx="697806" cy="77774"/>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13" name="Oval 112"/>
            <p:cNvSpPr>
              <a:spLocks noChangeAspect="1"/>
            </p:cNvSpPr>
            <p:nvPr/>
          </p:nvSpPr>
          <p:spPr>
            <a:xfrm>
              <a:off x="1267071" y="5481946"/>
              <a:ext cx="309511" cy="309254"/>
            </a:xfrm>
            <a:prstGeom prst="ellipse">
              <a:avLst/>
            </a:prstGeom>
            <a:solidFill>
              <a:srgbClr val="B6DF89"/>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4391" name="TextBox 117"/>
            <p:cNvSpPr txBox="1">
              <a:spLocks noChangeArrowheads="1"/>
            </p:cNvSpPr>
            <p:nvPr/>
          </p:nvSpPr>
          <p:spPr bwMode="auto">
            <a:xfrm>
              <a:off x="1255961" y="5140972"/>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4</a:t>
              </a:r>
            </a:p>
          </p:txBody>
        </p:sp>
      </p:grpSp>
      <p:sp>
        <p:nvSpPr>
          <p:cNvPr id="14339" name="Title 1"/>
          <p:cNvSpPr txBox="1">
            <a:spLocks/>
          </p:cNvSpPr>
          <p:nvPr/>
        </p:nvSpPr>
        <p:spPr bwMode="auto">
          <a:xfrm>
            <a:off x="457200" y="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3600">
                <a:solidFill>
                  <a:schemeClr val="accent2"/>
                </a:solidFill>
                <a:latin typeface="Arial" panose="020B0604020202020204" pitchFamily="34" charset="0"/>
                <a:cs typeface="Arial" panose="020B0604020202020204" pitchFamily="34" charset="0"/>
              </a:rPr>
              <a:t>Visualizing a few torsion angles</a:t>
            </a:r>
            <a:endParaRPr lang="en-US" altLang="en-US" sz="3600">
              <a:latin typeface="Arial" panose="020B0604020202020204" pitchFamily="34" charset="0"/>
              <a:cs typeface="Arial" panose="020B0604020202020204" pitchFamily="34" charset="0"/>
            </a:endParaRPr>
          </a:p>
        </p:txBody>
      </p:sp>
      <p:grpSp>
        <p:nvGrpSpPr>
          <p:cNvPr id="14340" name="Group 56"/>
          <p:cNvGrpSpPr>
            <a:grpSpLocks/>
          </p:cNvGrpSpPr>
          <p:nvPr/>
        </p:nvGrpSpPr>
        <p:grpSpPr bwMode="auto">
          <a:xfrm>
            <a:off x="328613" y="1035050"/>
            <a:ext cx="8358187" cy="1403350"/>
            <a:chOff x="328680" y="1035200"/>
            <a:chExt cx="8358119" cy="1403200"/>
          </a:xfrm>
        </p:grpSpPr>
        <p:sp>
          <p:nvSpPr>
            <p:cNvPr id="14363" name="TextBox 63"/>
            <p:cNvSpPr txBox="1">
              <a:spLocks noChangeArrowheads="1"/>
            </p:cNvSpPr>
            <p:nvPr/>
          </p:nvSpPr>
          <p:spPr bwMode="auto">
            <a:xfrm>
              <a:off x="328680" y="1657104"/>
              <a:ext cx="6110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-45°</a:t>
              </a:r>
            </a:p>
          </p:txBody>
        </p:sp>
        <p:grpSp>
          <p:nvGrpSpPr>
            <p:cNvPr id="14364" name="Group 55"/>
            <p:cNvGrpSpPr>
              <a:grpSpLocks/>
            </p:cNvGrpSpPr>
            <p:nvPr/>
          </p:nvGrpSpPr>
          <p:grpSpPr bwMode="auto">
            <a:xfrm>
              <a:off x="1255960" y="1111400"/>
              <a:ext cx="821001" cy="1296382"/>
              <a:chOff x="1255960" y="1111400"/>
              <a:chExt cx="821001" cy="1296382"/>
            </a:xfrm>
          </p:grpSpPr>
          <p:sp>
            <p:nvSpPr>
              <p:cNvPr id="65" name="Flowchart: Terminator 64"/>
              <p:cNvSpPr/>
              <p:nvPr/>
            </p:nvSpPr>
            <p:spPr>
              <a:xfrm rot="2700000" flipH="1" flipV="1">
                <a:off x="1296287" y="1972515"/>
                <a:ext cx="698425" cy="77787"/>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51" name="Oval 50"/>
              <p:cNvSpPr>
                <a:spLocks noChangeAspect="1"/>
              </p:cNvSpPr>
              <p:nvPr/>
            </p:nvSpPr>
            <p:spPr>
              <a:xfrm>
                <a:off x="1766943" y="2098711"/>
                <a:ext cx="309559" cy="309530"/>
              </a:xfrm>
              <a:prstGeom prst="ellipse">
                <a:avLst/>
              </a:prstGeom>
              <a:solidFill>
                <a:srgbClr val="B6DF89"/>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52" name="Oval 51"/>
              <p:cNvSpPr>
                <a:spLocks noChangeAspect="1"/>
              </p:cNvSpPr>
              <p:nvPr/>
            </p:nvSpPr>
            <p:spPr>
              <a:xfrm>
                <a:off x="1266884" y="1606639"/>
                <a:ext cx="309560" cy="309530"/>
              </a:xfrm>
              <a:prstGeom prst="ellipse">
                <a:avLst/>
              </a:prstGeom>
              <a:solidFill>
                <a:srgbClr val="B6DF89"/>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53" name="Flowchart: Terminator 52"/>
              <p:cNvSpPr/>
              <p:nvPr/>
            </p:nvSpPr>
            <p:spPr>
              <a:xfrm rot="5400000" flipH="1">
                <a:off x="1574891" y="1865370"/>
                <a:ext cx="696838" cy="77786"/>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54" name="Oval 53"/>
              <p:cNvSpPr>
                <a:spLocks noChangeAspect="1"/>
              </p:cNvSpPr>
              <p:nvPr/>
            </p:nvSpPr>
            <p:spPr>
              <a:xfrm>
                <a:off x="1817742" y="2147919"/>
                <a:ext cx="206373" cy="20794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55" name="Oval 54"/>
              <p:cNvSpPr>
                <a:spLocks noChangeAspect="1"/>
              </p:cNvSpPr>
              <p:nvPr/>
            </p:nvSpPr>
            <p:spPr>
              <a:xfrm>
                <a:off x="1817742" y="1447906"/>
                <a:ext cx="206373" cy="20635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4387" name="TextBox 65"/>
              <p:cNvSpPr txBox="1">
                <a:spLocks noChangeArrowheads="1"/>
              </p:cNvSpPr>
              <p:nvPr/>
            </p:nvSpPr>
            <p:spPr bwMode="auto">
              <a:xfrm>
                <a:off x="1758828" y="11114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1</a:t>
                </a:r>
              </a:p>
            </p:txBody>
          </p:sp>
          <p:sp>
            <p:nvSpPr>
              <p:cNvPr id="14388" name="TextBox 66"/>
              <p:cNvSpPr txBox="1">
                <a:spLocks noChangeArrowheads="1"/>
              </p:cNvSpPr>
              <p:nvPr/>
            </p:nvSpPr>
            <p:spPr bwMode="auto">
              <a:xfrm>
                <a:off x="1255960" y="127829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4</a:t>
                </a:r>
              </a:p>
            </p:txBody>
          </p:sp>
        </p:grpSp>
        <p:grpSp>
          <p:nvGrpSpPr>
            <p:cNvPr id="14365" name="Group 49"/>
            <p:cNvGrpSpPr>
              <a:grpSpLocks/>
            </p:cNvGrpSpPr>
            <p:nvPr/>
          </p:nvGrpSpPr>
          <p:grpSpPr bwMode="auto">
            <a:xfrm>
              <a:off x="3079525" y="1035200"/>
              <a:ext cx="3006254" cy="1403200"/>
              <a:chOff x="3079525" y="1035200"/>
              <a:chExt cx="3006254" cy="1403200"/>
            </a:xfrm>
          </p:grpSpPr>
          <p:sp>
            <p:nvSpPr>
              <p:cNvPr id="68" name="Isosceles Triangle 67"/>
              <p:cNvSpPr/>
              <p:nvPr/>
            </p:nvSpPr>
            <p:spPr>
              <a:xfrm rot="14538788">
                <a:off x="5520561" y="1589932"/>
                <a:ext cx="85716" cy="820731"/>
              </a:xfrm>
              <a:prstGeom prst="triangle">
                <a:avLst/>
              </a:prstGeom>
              <a:pattFill prst="wdDnDiag">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43" name="Flowchart: Terminator 42"/>
              <p:cNvSpPr/>
              <p:nvPr/>
            </p:nvSpPr>
            <p:spPr>
              <a:xfrm rot="2269997">
                <a:off x="3151232" y="1855850"/>
                <a:ext cx="1047742" cy="74604"/>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45" name="Flowchart: Terminator 44"/>
              <p:cNvSpPr/>
              <p:nvPr/>
            </p:nvSpPr>
            <p:spPr>
              <a:xfrm>
                <a:off x="4084675" y="2181252"/>
                <a:ext cx="1047742" cy="74605"/>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46" name="Oval 45"/>
              <p:cNvSpPr>
                <a:spLocks noChangeAspect="1"/>
              </p:cNvSpPr>
              <p:nvPr/>
            </p:nvSpPr>
            <p:spPr>
              <a:xfrm>
                <a:off x="3984663" y="2108235"/>
                <a:ext cx="200023" cy="198417"/>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47" name="Oval 46"/>
              <p:cNvSpPr>
                <a:spLocks noChangeAspect="1"/>
              </p:cNvSpPr>
              <p:nvPr/>
            </p:nvSpPr>
            <p:spPr>
              <a:xfrm>
                <a:off x="5032404" y="2119347"/>
                <a:ext cx="200023" cy="198416"/>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48" name="Oval 47"/>
              <p:cNvSpPr>
                <a:spLocks noChangeAspect="1"/>
              </p:cNvSpPr>
              <p:nvPr/>
            </p:nvSpPr>
            <p:spPr>
              <a:xfrm>
                <a:off x="3138533" y="1443144"/>
                <a:ext cx="200023" cy="198416"/>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4373" name="TextBox 36"/>
              <p:cNvSpPr txBox="1">
                <a:spLocks noChangeArrowheads="1"/>
              </p:cNvSpPr>
              <p:nvPr/>
            </p:nvSpPr>
            <p:spPr bwMode="auto">
              <a:xfrm>
                <a:off x="3510816" y="1035200"/>
                <a:ext cx="536569" cy="2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b="1">
                    <a:latin typeface="Arial" panose="020B0604020202020204" pitchFamily="34" charset="0"/>
                  </a:rPr>
                  <a:t>Front</a:t>
                </a:r>
              </a:p>
            </p:txBody>
          </p:sp>
          <p:sp>
            <p:nvSpPr>
              <p:cNvPr id="14374" name="TextBox 37"/>
              <p:cNvSpPr txBox="1">
                <a:spLocks noChangeArrowheads="1"/>
              </p:cNvSpPr>
              <p:nvPr/>
            </p:nvSpPr>
            <p:spPr bwMode="auto">
              <a:xfrm>
                <a:off x="4958616" y="1036190"/>
                <a:ext cx="509918" cy="2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b="1">
                    <a:latin typeface="Arial" panose="020B0604020202020204" pitchFamily="34" charset="0"/>
                  </a:rPr>
                  <a:t>Back</a:t>
                </a:r>
              </a:p>
            </p:txBody>
          </p:sp>
          <p:sp>
            <p:nvSpPr>
              <p:cNvPr id="14375" name="TextBox 38"/>
              <p:cNvSpPr txBox="1">
                <a:spLocks noChangeArrowheads="1"/>
              </p:cNvSpPr>
              <p:nvPr/>
            </p:nvSpPr>
            <p:spPr bwMode="auto">
              <a:xfrm>
                <a:off x="3079525" y="1111532"/>
                <a:ext cx="216759" cy="2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1</a:t>
                </a:r>
              </a:p>
            </p:txBody>
          </p:sp>
          <p:sp>
            <p:nvSpPr>
              <p:cNvPr id="14376" name="TextBox 39"/>
              <p:cNvSpPr txBox="1">
                <a:spLocks noChangeArrowheads="1"/>
              </p:cNvSpPr>
              <p:nvPr/>
            </p:nvSpPr>
            <p:spPr bwMode="auto">
              <a:xfrm>
                <a:off x="3935075" y="1785522"/>
                <a:ext cx="216759" cy="2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2</a:t>
                </a:r>
              </a:p>
            </p:txBody>
          </p:sp>
          <p:sp>
            <p:nvSpPr>
              <p:cNvPr id="14377" name="TextBox 40"/>
              <p:cNvSpPr txBox="1">
                <a:spLocks noChangeArrowheads="1"/>
              </p:cNvSpPr>
              <p:nvPr/>
            </p:nvSpPr>
            <p:spPr bwMode="auto">
              <a:xfrm>
                <a:off x="4968171" y="1806624"/>
                <a:ext cx="216759" cy="2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3</a:t>
                </a:r>
              </a:p>
            </p:txBody>
          </p:sp>
          <p:sp>
            <p:nvSpPr>
              <p:cNvPr id="14378" name="TextBox 41"/>
              <p:cNvSpPr txBox="1">
                <a:spLocks noChangeArrowheads="1"/>
              </p:cNvSpPr>
              <p:nvPr/>
            </p:nvSpPr>
            <p:spPr bwMode="auto">
              <a:xfrm>
                <a:off x="5825105" y="1312750"/>
                <a:ext cx="216759" cy="2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4</a:t>
                </a:r>
              </a:p>
            </p:txBody>
          </p:sp>
          <p:sp>
            <p:nvSpPr>
              <p:cNvPr id="49" name="Oval 48"/>
              <p:cNvSpPr>
                <a:spLocks noChangeAspect="1"/>
              </p:cNvSpPr>
              <p:nvPr/>
            </p:nvSpPr>
            <p:spPr>
              <a:xfrm flipH="1">
                <a:off x="5886473" y="1673307"/>
                <a:ext cx="200023" cy="200004"/>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69" name="Freeform 68"/>
              <p:cNvSpPr/>
              <p:nvPr/>
            </p:nvSpPr>
            <p:spPr>
              <a:xfrm flipV="1">
                <a:off x="4529171" y="2001885"/>
                <a:ext cx="115886" cy="436515"/>
              </a:xfrm>
              <a:custGeom>
                <a:avLst/>
                <a:gdLst>
                  <a:gd name="connsiteX0" fmla="*/ 0 w 116524"/>
                  <a:gd name="connsiteY0" fmla="*/ 0 h 267629"/>
                  <a:gd name="connsiteX1" fmla="*/ 115972 w 116524"/>
                  <a:gd name="connsiteY1" fmla="*/ 129354 h 267629"/>
                  <a:gd name="connsiteX2" fmla="*/ 35683 w 116524"/>
                  <a:gd name="connsiteY2" fmla="*/ 267629 h 267629"/>
                </a:gdLst>
                <a:ahLst/>
                <a:cxnLst>
                  <a:cxn ang="0">
                    <a:pos x="connsiteX0" y="connsiteY0"/>
                  </a:cxn>
                  <a:cxn ang="0">
                    <a:pos x="connsiteX1" y="connsiteY1"/>
                  </a:cxn>
                  <a:cxn ang="0">
                    <a:pos x="connsiteX2" y="connsiteY2"/>
                  </a:cxn>
                </a:cxnLst>
                <a:rect l="l" t="t" r="r" b="b"/>
                <a:pathLst>
                  <a:path w="116524" h="267629">
                    <a:moveTo>
                      <a:pt x="0" y="0"/>
                    </a:moveTo>
                    <a:cubicBezTo>
                      <a:pt x="55012" y="42374"/>
                      <a:pt x="110025" y="84749"/>
                      <a:pt x="115972" y="129354"/>
                    </a:cubicBezTo>
                    <a:cubicBezTo>
                      <a:pt x="121919" y="173959"/>
                      <a:pt x="78801" y="220794"/>
                      <a:pt x="35683" y="267629"/>
                    </a:cubicBezTo>
                  </a:path>
                </a:pathLst>
              </a:custGeom>
              <a:noFill/>
              <a:ln w="1905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grpSp>
        <p:sp>
          <p:nvSpPr>
            <p:cNvPr id="14366" name="TextBox 72"/>
            <p:cNvSpPr txBox="1">
              <a:spLocks noChangeArrowheads="1"/>
            </p:cNvSpPr>
            <p:nvPr/>
          </p:nvSpPr>
          <p:spPr bwMode="auto">
            <a:xfrm>
              <a:off x="6379764" y="1222604"/>
              <a:ext cx="230703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2200">
                  <a:latin typeface="Arial" panose="020B0604020202020204" pitchFamily="34" charset="0"/>
                </a:rPr>
                <a:t>Atom 4 is below the plane of the board</a:t>
              </a:r>
            </a:p>
          </p:txBody>
        </p:sp>
      </p:grpSp>
      <p:sp>
        <p:nvSpPr>
          <p:cNvPr id="14341" name="TextBox 92"/>
          <p:cNvSpPr txBox="1">
            <a:spLocks noChangeArrowheads="1"/>
          </p:cNvSpPr>
          <p:nvPr/>
        </p:nvSpPr>
        <p:spPr bwMode="auto">
          <a:xfrm>
            <a:off x="328613" y="4552950"/>
            <a:ext cx="739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-135°</a:t>
            </a:r>
          </a:p>
        </p:txBody>
      </p:sp>
      <p:sp>
        <p:nvSpPr>
          <p:cNvPr id="112" name="Oval 111"/>
          <p:cNvSpPr>
            <a:spLocks noChangeAspect="1"/>
          </p:cNvSpPr>
          <p:nvPr/>
        </p:nvSpPr>
        <p:spPr>
          <a:xfrm>
            <a:off x="1766888" y="4994275"/>
            <a:ext cx="309562" cy="309563"/>
          </a:xfrm>
          <a:prstGeom prst="ellipse">
            <a:avLst/>
          </a:prstGeom>
          <a:solidFill>
            <a:srgbClr val="B6DF89"/>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14" name="Flowchart: Terminator 113"/>
          <p:cNvSpPr/>
          <p:nvPr/>
        </p:nvSpPr>
        <p:spPr>
          <a:xfrm rot="5400000" flipH="1">
            <a:off x="1574800" y="4760913"/>
            <a:ext cx="698500" cy="76200"/>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15" name="Oval 114"/>
          <p:cNvSpPr>
            <a:spLocks noChangeAspect="1"/>
          </p:cNvSpPr>
          <p:nvPr/>
        </p:nvSpPr>
        <p:spPr>
          <a:xfrm>
            <a:off x="1819275" y="5043488"/>
            <a:ext cx="206375" cy="206375"/>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16" name="Oval 115"/>
          <p:cNvSpPr>
            <a:spLocks noChangeAspect="1"/>
          </p:cNvSpPr>
          <p:nvPr/>
        </p:nvSpPr>
        <p:spPr>
          <a:xfrm>
            <a:off x="1819275" y="4343400"/>
            <a:ext cx="206375" cy="206375"/>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4346" name="TextBox 116"/>
          <p:cNvSpPr txBox="1">
            <a:spLocks noChangeArrowheads="1"/>
          </p:cNvSpPr>
          <p:nvPr/>
        </p:nvSpPr>
        <p:spPr bwMode="auto">
          <a:xfrm>
            <a:off x="1758950" y="400685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1</a:t>
            </a:r>
          </a:p>
        </p:txBody>
      </p:sp>
      <p:sp>
        <p:nvSpPr>
          <p:cNvPr id="98" name="Flowchart: Terminator 97"/>
          <p:cNvSpPr/>
          <p:nvPr/>
        </p:nvSpPr>
        <p:spPr>
          <a:xfrm rot="2269997">
            <a:off x="3151188" y="4751388"/>
            <a:ext cx="1047750" cy="74612"/>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99" name="Flowchart: Terminator 98"/>
          <p:cNvSpPr/>
          <p:nvPr/>
        </p:nvSpPr>
        <p:spPr>
          <a:xfrm>
            <a:off x="4084638" y="5076825"/>
            <a:ext cx="1046162" cy="74613"/>
          </a:xfrm>
          <a:prstGeom prst="flowChartTermina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00" name="Oval 99"/>
          <p:cNvSpPr>
            <a:spLocks noChangeAspect="1"/>
          </p:cNvSpPr>
          <p:nvPr/>
        </p:nvSpPr>
        <p:spPr>
          <a:xfrm>
            <a:off x="3984625" y="5003800"/>
            <a:ext cx="198438" cy="198438"/>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01" name="Oval 100"/>
          <p:cNvSpPr>
            <a:spLocks noChangeAspect="1"/>
          </p:cNvSpPr>
          <p:nvPr/>
        </p:nvSpPr>
        <p:spPr>
          <a:xfrm>
            <a:off x="5032375" y="5014913"/>
            <a:ext cx="198438" cy="198437"/>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02" name="Oval 101"/>
          <p:cNvSpPr>
            <a:spLocks noChangeAspect="1"/>
          </p:cNvSpPr>
          <p:nvPr/>
        </p:nvSpPr>
        <p:spPr>
          <a:xfrm>
            <a:off x="3138488" y="4338638"/>
            <a:ext cx="200025" cy="198437"/>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4352" name="TextBox 102"/>
          <p:cNvSpPr txBox="1">
            <a:spLocks noChangeArrowheads="1"/>
          </p:cNvSpPr>
          <p:nvPr/>
        </p:nvSpPr>
        <p:spPr bwMode="auto">
          <a:xfrm>
            <a:off x="3511550" y="3930650"/>
            <a:ext cx="53657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b="1">
                <a:latin typeface="Arial" panose="020B0604020202020204" pitchFamily="34" charset="0"/>
              </a:rPr>
              <a:t>Front</a:t>
            </a:r>
          </a:p>
        </p:txBody>
      </p:sp>
      <p:sp>
        <p:nvSpPr>
          <p:cNvPr id="14353" name="TextBox 103"/>
          <p:cNvSpPr txBox="1">
            <a:spLocks noChangeArrowheads="1"/>
          </p:cNvSpPr>
          <p:nvPr/>
        </p:nvSpPr>
        <p:spPr bwMode="auto">
          <a:xfrm>
            <a:off x="4959350" y="3932238"/>
            <a:ext cx="509588"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b="1">
                <a:latin typeface="Arial" panose="020B0604020202020204" pitchFamily="34" charset="0"/>
              </a:rPr>
              <a:t>Back</a:t>
            </a:r>
          </a:p>
        </p:txBody>
      </p:sp>
      <p:sp>
        <p:nvSpPr>
          <p:cNvPr id="14354" name="TextBox 104"/>
          <p:cNvSpPr txBox="1">
            <a:spLocks noChangeArrowheads="1"/>
          </p:cNvSpPr>
          <p:nvPr/>
        </p:nvSpPr>
        <p:spPr bwMode="auto">
          <a:xfrm>
            <a:off x="3079750" y="4006850"/>
            <a:ext cx="21590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1</a:t>
            </a:r>
          </a:p>
        </p:txBody>
      </p:sp>
      <p:sp>
        <p:nvSpPr>
          <p:cNvPr id="14355" name="TextBox 105"/>
          <p:cNvSpPr txBox="1">
            <a:spLocks noChangeArrowheads="1"/>
          </p:cNvSpPr>
          <p:nvPr/>
        </p:nvSpPr>
        <p:spPr bwMode="auto">
          <a:xfrm>
            <a:off x="3935413" y="4681538"/>
            <a:ext cx="215900"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2</a:t>
            </a:r>
          </a:p>
        </p:txBody>
      </p:sp>
      <p:sp>
        <p:nvSpPr>
          <p:cNvPr id="14356" name="TextBox 106"/>
          <p:cNvSpPr txBox="1">
            <a:spLocks noChangeArrowheads="1"/>
          </p:cNvSpPr>
          <p:nvPr/>
        </p:nvSpPr>
        <p:spPr bwMode="auto">
          <a:xfrm>
            <a:off x="4968875" y="4702175"/>
            <a:ext cx="215900"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3</a:t>
            </a:r>
          </a:p>
        </p:txBody>
      </p:sp>
      <p:grpSp>
        <p:nvGrpSpPr>
          <p:cNvPr id="24598" name="Group 60"/>
          <p:cNvGrpSpPr>
            <a:grpSpLocks/>
          </p:cNvGrpSpPr>
          <p:nvPr/>
        </p:nvGrpSpPr>
        <p:grpSpPr bwMode="auto">
          <a:xfrm>
            <a:off x="4529138" y="4117975"/>
            <a:ext cx="4157662" cy="1524000"/>
            <a:chOff x="4528824" y="4118204"/>
            <a:chExt cx="4157976" cy="1523460"/>
          </a:xfrm>
        </p:grpSpPr>
        <p:sp>
          <p:nvSpPr>
            <p:cNvPr id="110" name="Freeform 109"/>
            <p:cNvSpPr/>
            <p:nvPr/>
          </p:nvSpPr>
          <p:spPr>
            <a:xfrm flipV="1">
              <a:off x="4528824" y="4897391"/>
              <a:ext cx="115896" cy="436407"/>
            </a:xfrm>
            <a:custGeom>
              <a:avLst/>
              <a:gdLst>
                <a:gd name="connsiteX0" fmla="*/ 0 w 116524"/>
                <a:gd name="connsiteY0" fmla="*/ 0 h 267629"/>
                <a:gd name="connsiteX1" fmla="*/ 115972 w 116524"/>
                <a:gd name="connsiteY1" fmla="*/ 129354 h 267629"/>
                <a:gd name="connsiteX2" fmla="*/ 35683 w 116524"/>
                <a:gd name="connsiteY2" fmla="*/ 267629 h 267629"/>
              </a:gdLst>
              <a:ahLst/>
              <a:cxnLst>
                <a:cxn ang="0">
                  <a:pos x="connsiteX0" y="connsiteY0"/>
                </a:cxn>
                <a:cxn ang="0">
                  <a:pos x="connsiteX1" y="connsiteY1"/>
                </a:cxn>
                <a:cxn ang="0">
                  <a:pos x="connsiteX2" y="connsiteY2"/>
                </a:cxn>
              </a:cxnLst>
              <a:rect l="l" t="t" r="r" b="b"/>
              <a:pathLst>
                <a:path w="116524" h="267629">
                  <a:moveTo>
                    <a:pt x="0" y="0"/>
                  </a:moveTo>
                  <a:cubicBezTo>
                    <a:pt x="55012" y="42374"/>
                    <a:pt x="110025" y="84749"/>
                    <a:pt x="115972" y="129354"/>
                  </a:cubicBezTo>
                  <a:cubicBezTo>
                    <a:pt x="121919" y="173959"/>
                    <a:pt x="78801" y="220794"/>
                    <a:pt x="35683" y="267629"/>
                  </a:cubicBezTo>
                </a:path>
              </a:pathLst>
            </a:custGeom>
            <a:noFill/>
            <a:ln w="1905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97" name="Isosceles Triangle 96"/>
            <p:cNvSpPr/>
            <p:nvPr/>
          </p:nvSpPr>
          <p:spPr>
            <a:xfrm rot="7061212" flipV="1">
              <a:off x="5520310" y="4923399"/>
              <a:ext cx="85695" cy="820800"/>
            </a:xfrm>
            <a:prstGeom prst="triangle">
              <a:avLst/>
            </a:prstGeom>
            <a:pattFill prst="wdUpDiag">
              <a:fgClr>
                <a:schemeClr val="tx1"/>
              </a:fgClr>
              <a:bgClr>
                <a:schemeClr val="bg1"/>
              </a:bgClr>
            </a:patt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09" name="Oval 108"/>
            <p:cNvSpPr>
              <a:spLocks noChangeAspect="1"/>
            </p:cNvSpPr>
            <p:nvPr/>
          </p:nvSpPr>
          <p:spPr>
            <a:xfrm flipH="1">
              <a:off x="5886239" y="5441710"/>
              <a:ext cx="200040" cy="199954"/>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4361" name="TextBox 95"/>
            <p:cNvSpPr txBox="1">
              <a:spLocks noChangeArrowheads="1"/>
            </p:cNvSpPr>
            <p:nvPr/>
          </p:nvSpPr>
          <p:spPr bwMode="auto">
            <a:xfrm>
              <a:off x="6379765" y="4118204"/>
              <a:ext cx="230703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2200">
                  <a:latin typeface="Arial" panose="020B0604020202020204" pitchFamily="34" charset="0"/>
                </a:rPr>
                <a:t>Atom 4 is below the plane of the board</a:t>
              </a:r>
            </a:p>
          </p:txBody>
        </p:sp>
        <p:sp>
          <p:nvSpPr>
            <p:cNvPr id="14362" name="TextBox 58"/>
            <p:cNvSpPr txBox="1">
              <a:spLocks noChangeArrowheads="1"/>
            </p:cNvSpPr>
            <p:nvPr/>
          </p:nvSpPr>
          <p:spPr bwMode="auto">
            <a:xfrm>
              <a:off x="5824126" y="5089051"/>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4</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59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45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381000" y="0"/>
            <a:ext cx="8229600" cy="1143000"/>
          </a:xfrm>
        </p:spPr>
        <p:txBody>
          <a:bodyPr/>
          <a:lstStyle/>
          <a:p>
            <a:pPr eaLnBrk="1" hangingPunct="1"/>
            <a:r>
              <a:rPr lang="en-US" altLang="en-US" sz="3600" smtClean="0">
                <a:solidFill>
                  <a:schemeClr val="accent2"/>
                </a:solidFill>
                <a:latin typeface="Arial" panose="020B0604020202020204" pitchFamily="34" charset="0"/>
                <a:cs typeface="Arial" panose="020B0604020202020204" pitchFamily="34" charset="0"/>
              </a:rPr>
              <a:t>Ramachandran Plot</a:t>
            </a:r>
            <a:endParaRPr lang="en-US" altLang="en-US" sz="3600" smtClean="0">
              <a:latin typeface="Arial" panose="020B0604020202020204" pitchFamily="34" charset="0"/>
              <a:cs typeface="Arial" panose="020B0604020202020204" pitchFamily="34" charset="0"/>
            </a:endParaRPr>
          </a:p>
        </p:txBody>
      </p:sp>
      <p:sp>
        <p:nvSpPr>
          <p:cNvPr id="15363" name="TextBox 5"/>
          <p:cNvSpPr txBox="1">
            <a:spLocks noChangeArrowheads="1"/>
          </p:cNvSpPr>
          <p:nvPr/>
        </p:nvSpPr>
        <p:spPr bwMode="auto">
          <a:xfrm>
            <a:off x="4876800" y="1219200"/>
            <a:ext cx="2362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G. N. Ramachandran</a:t>
            </a:r>
          </a:p>
        </p:txBody>
      </p:sp>
      <p:pic>
        <p:nvPicPr>
          <p:cNvPr id="15364" name="Picture 4" descr="boxfig_01_06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0"/>
            <a:ext cx="17272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365" name="Group 7"/>
          <p:cNvGrpSpPr>
            <a:grpSpLocks/>
          </p:cNvGrpSpPr>
          <p:nvPr/>
        </p:nvGrpSpPr>
        <p:grpSpPr bwMode="auto">
          <a:xfrm>
            <a:off x="-76200" y="1577975"/>
            <a:ext cx="5389563" cy="4899025"/>
            <a:chOff x="477838" y="1665288"/>
            <a:chExt cx="5389562" cy="4899025"/>
          </a:xfrm>
        </p:grpSpPr>
        <p:pic>
          <p:nvPicPr>
            <p:cNvPr id="1537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7838" y="1665288"/>
              <a:ext cx="5389562"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TextBox 2"/>
            <p:cNvSpPr txBox="1">
              <a:spLocks noChangeArrowheads="1"/>
            </p:cNvSpPr>
            <p:nvPr/>
          </p:nvSpPr>
          <p:spPr bwMode="auto">
            <a:xfrm rot="-5400000">
              <a:off x="273049" y="3756025"/>
              <a:ext cx="1125538"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l-GR" altLang="en-US" sz="2400">
                  <a:latin typeface="Arial" panose="020B0604020202020204" pitchFamily="34" charset="0"/>
                </a:rPr>
                <a:t>Ψ</a:t>
              </a:r>
              <a:r>
                <a:rPr lang="en-CA" altLang="en-US" sz="2400">
                  <a:latin typeface="Arial" panose="020B0604020202020204" pitchFamily="34" charset="0"/>
                </a:rPr>
                <a:t> (psi)</a:t>
              </a:r>
            </a:p>
          </p:txBody>
        </p:sp>
        <p:sp>
          <p:nvSpPr>
            <p:cNvPr id="15377" name="TextBox 7"/>
            <p:cNvSpPr txBox="1">
              <a:spLocks noChangeArrowheads="1"/>
            </p:cNvSpPr>
            <p:nvPr/>
          </p:nvSpPr>
          <p:spPr bwMode="auto">
            <a:xfrm>
              <a:off x="2819400" y="6102350"/>
              <a:ext cx="1131888"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l-GR" altLang="en-US" sz="2400">
                  <a:latin typeface="Arial" panose="020B0604020202020204" pitchFamily="34" charset="0"/>
                </a:rPr>
                <a:t>Φ</a:t>
              </a:r>
              <a:r>
                <a:rPr lang="en-CA" altLang="en-US" sz="2400">
                  <a:latin typeface="Arial" panose="020B0604020202020204" pitchFamily="34" charset="0"/>
                </a:rPr>
                <a:t> (phi)</a:t>
              </a:r>
            </a:p>
          </p:txBody>
        </p:sp>
      </p:grpSp>
      <p:grpSp>
        <p:nvGrpSpPr>
          <p:cNvPr id="15366" name="Group 2"/>
          <p:cNvGrpSpPr>
            <a:grpSpLocks/>
          </p:cNvGrpSpPr>
          <p:nvPr/>
        </p:nvGrpSpPr>
        <p:grpSpPr bwMode="auto">
          <a:xfrm>
            <a:off x="4800600" y="2590800"/>
            <a:ext cx="4346575" cy="1881188"/>
            <a:chOff x="4800600" y="3529013"/>
            <a:chExt cx="4346575" cy="1881187"/>
          </a:xfrm>
        </p:grpSpPr>
        <p:pic>
          <p:nvPicPr>
            <p:cNvPr id="15368" name="Picture 1"/>
            <p:cNvPicPr>
              <a:picLocks noChangeAspect="1"/>
            </p:cNvPicPr>
            <p:nvPr/>
          </p:nvPicPr>
          <p:blipFill>
            <a:blip r:embed="rId4">
              <a:extLst>
                <a:ext uri="{28A0092B-C50C-407E-A947-70E740481C1C}">
                  <a14:useLocalDpi xmlns:a14="http://schemas.microsoft.com/office/drawing/2010/main" val="0"/>
                </a:ext>
              </a:extLst>
            </a:blip>
            <a:srcRect b="9338"/>
            <a:stretch>
              <a:fillRect/>
            </a:stretch>
          </p:blipFill>
          <p:spPr bwMode="auto">
            <a:xfrm>
              <a:off x="4800600" y="3529013"/>
              <a:ext cx="4346575"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reeform 1"/>
            <p:cNvSpPr/>
            <p:nvPr/>
          </p:nvSpPr>
          <p:spPr>
            <a:xfrm>
              <a:off x="6570663" y="4151313"/>
              <a:ext cx="155575" cy="203200"/>
            </a:xfrm>
            <a:custGeom>
              <a:avLst/>
              <a:gdLst>
                <a:gd name="connsiteX0" fmla="*/ 0 w 155722"/>
                <a:gd name="connsiteY0" fmla="*/ 0 h 202019"/>
                <a:gd name="connsiteX1" fmla="*/ 143539 w 155722"/>
                <a:gd name="connsiteY1" fmla="*/ 53163 h 202019"/>
                <a:gd name="connsiteX2" fmla="*/ 138223 w 155722"/>
                <a:gd name="connsiteY2" fmla="*/ 202019 h 202019"/>
              </a:gdLst>
              <a:ahLst/>
              <a:cxnLst>
                <a:cxn ang="0">
                  <a:pos x="connsiteX0" y="connsiteY0"/>
                </a:cxn>
                <a:cxn ang="0">
                  <a:pos x="connsiteX1" y="connsiteY1"/>
                </a:cxn>
                <a:cxn ang="0">
                  <a:pos x="connsiteX2" y="connsiteY2"/>
                </a:cxn>
              </a:cxnLst>
              <a:rect l="l" t="t" r="r" b="b"/>
              <a:pathLst>
                <a:path w="155722" h="202019">
                  <a:moveTo>
                    <a:pt x="0" y="0"/>
                  </a:moveTo>
                  <a:cubicBezTo>
                    <a:pt x="60251" y="9746"/>
                    <a:pt x="120502" y="19493"/>
                    <a:pt x="143539" y="53163"/>
                  </a:cubicBezTo>
                  <a:cubicBezTo>
                    <a:pt x="166576" y="86833"/>
                    <a:pt x="152399" y="144426"/>
                    <a:pt x="138223" y="202019"/>
                  </a:cubicBezTo>
                </a:path>
              </a:pathLst>
            </a:custGeom>
            <a:noFill/>
            <a:ln w="19050">
              <a:solidFill>
                <a:schemeClr val="tx1"/>
              </a:solidFill>
              <a:headEnd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1" name="Freeform 10"/>
            <p:cNvSpPr/>
            <p:nvPr/>
          </p:nvSpPr>
          <p:spPr>
            <a:xfrm rot="3912937">
              <a:off x="7188200" y="4137026"/>
              <a:ext cx="155575" cy="203200"/>
            </a:xfrm>
            <a:custGeom>
              <a:avLst/>
              <a:gdLst>
                <a:gd name="connsiteX0" fmla="*/ 0 w 155722"/>
                <a:gd name="connsiteY0" fmla="*/ 0 h 202019"/>
                <a:gd name="connsiteX1" fmla="*/ 143539 w 155722"/>
                <a:gd name="connsiteY1" fmla="*/ 53163 h 202019"/>
                <a:gd name="connsiteX2" fmla="*/ 138223 w 155722"/>
                <a:gd name="connsiteY2" fmla="*/ 202019 h 202019"/>
              </a:gdLst>
              <a:ahLst/>
              <a:cxnLst>
                <a:cxn ang="0">
                  <a:pos x="connsiteX0" y="connsiteY0"/>
                </a:cxn>
                <a:cxn ang="0">
                  <a:pos x="connsiteX1" y="connsiteY1"/>
                </a:cxn>
                <a:cxn ang="0">
                  <a:pos x="connsiteX2" y="connsiteY2"/>
                </a:cxn>
              </a:cxnLst>
              <a:rect l="l" t="t" r="r" b="b"/>
              <a:pathLst>
                <a:path w="155722" h="202019">
                  <a:moveTo>
                    <a:pt x="0" y="0"/>
                  </a:moveTo>
                  <a:cubicBezTo>
                    <a:pt x="60251" y="9746"/>
                    <a:pt x="120502" y="19493"/>
                    <a:pt x="143539" y="53163"/>
                  </a:cubicBezTo>
                  <a:cubicBezTo>
                    <a:pt x="166576" y="86833"/>
                    <a:pt x="152399" y="144426"/>
                    <a:pt x="138223" y="202019"/>
                  </a:cubicBezTo>
                </a:path>
              </a:pathLst>
            </a:custGeom>
            <a:noFill/>
            <a:ln w="19050">
              <a:solidFill>
                <a:schemeClr val="tx1"/>
              </a:solidFill>
              <a:headEnd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5371" name="TextBox 2"/>
            <p:cNvSpPr txBox="1">
              <a:spLocks noChangeArrowheads="1"/>
            </p:cNvSpPr>
            <p:nvPr/>
          </p:nvSpPr>
          <p:spPr bwMode="auto">
            <a:xfrm>
              <a:off x="6323013" y="3800475"/>
              <a:ext cx="3254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l-GR" altLang="en-US" sz="1800">
                  <a:latin typeface="Arial" panose="020B0604020202020204" pitchFamily="34" charset="0"/>
                </a:rPr>
                <a:t>Φ</a:t>
              </a:r>
              <a:endParaRPr lang="en-CA" altLang="en-US" sz="1800">
                <a:latin typeface="Arial" panose="020B0604020202020204" pitchFamily="34" charset="0"/>
              </a:endParaRPr>
            </a:p>
          </p:txBody>
        </p:sp>
        <p:sp>
          <p:nvSpPr>
            <p:cNvPr id="15372" name="Rectangle 3"/>
            <p:cNvSpPr>
              <a:spLocks noChangeArrowheads="1"/>
            </p:cNvSpPr>
            <p:nvPr/>
          </p:nvSpPr>
          <p:spPr bwMode="auto">
            <a:xfrm>
              <a:off x="7316788" y="3878263"/>
              <a:ext cx="368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l-GR" altLang="en-US" sz="1800">
                  <a:latin typeface="Arial" panose="020B0604020202020204" pitchFamily="34" charset="0"/>
                </a:rPr>
                <a:t>Ψ</a:t>
              </a:r>
              <a:endParaRPr lang="en-CA" altLang="en-US" sz="1800">
                <a:latin typeface="Arial" panose="020B0604020202020204" pitchFamily="34" charset="0"/>
              </a:endParaRPr>
            </a:p>
          </p:txBody>
        </p:sp>
        <p:sp>
          <p:nvSpPr>
            <p:cNvPr id="14" name="Freeform 13"/>
            <p:cNvSpPr/>
            <p:nvPr/>
          </p:nvSpPr>
          <p:spPr>
            <a:xfrm rot="21367284">
              <a:off x="7764463" y="4240213"/>
              <a:ext cx="155575" cy="203200"/>
            </a:xfrm>
            <a:custGeom>
              <a:avLst/>
              <a:gdLst>
                <a:gd name="connsiteX0" fmla="*/ 0 w 155722"/>
                <a:gd name="connsiteY0" fmla="*/ 0 h 202019"/>
                <a:gd name="connsiteX1" fmla="*/ 143539 w 155722"/>
                <a:gd name="connsiteY1" fmla="*/ 53163 h 202019"/>
                <a:gd name="connsiteX2" fmla="*/ 138223 w 155722"/>
                <a:gd name="connsiteY2" fmla="*/ 202019 h 202019"/>
              </a:gdLst>
              <a:ahLst/>
              <a:cxnLst>
                <a:cxn ang="0">
                  <a:pos x="connsiteX0" y="connsiteY0"/>
                </a:cxn>
                <a:cxn ang="0">
                  <a:pos x="connsiteX1" y="connsiteY1"/>
                </a:cxn>
                <a:cxn ang="0">
                  <a:pos x="connsiteX2" y="connsiteY2"/>
                </a:cxn>
              </a:cxnLst>
              <a:rect l="l" t="t" r="r" b="b"/>
              <a:pathLst>
                <a:path w="155722" h="202019">
                  <a:moveTo>
                    <a:pt x="0" y="0"/>
                  </a:moveTo>
                  <a:cubicBezTo>
                    <a:pt x="60251" y="9746"/>
                    <a:pt x="120502" y="19493"/>
                    <a:pt x="143539" y="53163"/>
                  </a:cubicBezTo>
                  <a:cubicBezTo>
                    <a:pt x="166576" y="86833"/>
                    <a:pt x="152399" y="144426"/>
                    <a:pt x="138223" y="202019"/>
                  </a:cubicBezTo>
                </a:path>
              </a:pathLst>
            </a:custGeom>
            <a:noFill/>
            <a:ln w="19050">
              <a:solidFill>
                <a:schemeClr val="tx1"/>
              </a:solidFill>
              <a:headEnd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5374" name="TextBox 4"/>
            <p:cNvSpPr txBox="1">
              <a:spLocks noChangeArrowheads="1"/>
            </p:cNvSpPr>
            <p:nvPr/>
          </p:nvSpPr>
          <p:spPr bwMode="auto">
            <a:xfrm>
              <a:off x="7842250" y="4346575"/>
              <a:ext cx="363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l-GR" altLang="en-US" sz="1800">
                  <a:latin typeface="Arial" panose="020B0604020202020204" pitchFamily="34" charset="0"/>
                </a:rPr>
                <a:t>ω</a:t>
              </a:r>
              <a:endParaRPr lang="en-CA" altLang="en-US" sz="1800">
                <a:latin typeface="Arial" panose="020B0604020202020204" pitchFamily="34" charset="0"/>
              </a:endParaRPr>
            </a:p>
          </p:txBody>
        </p:sp>
      </p:grpSp>
      <p:pic>
        <p:nvPicPr>
          <p:cNvPr id="25607" name="Picture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4602163"/>
            <a:ext cx="4514850"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381000" y="0"/>
            <a:ext cx="8229600" cy="1143000"/>
          </a:xfrm>
        </p:spPr>
        <p:txBody>
          <a:bodyPr/>
          <a:lstStyle/>
          <a:p>
            <a:pPr eaLnBrk="1" hangingPunct="1"/>
            <a:r>
              <a:rPr lang="en-US" altLang="en-US" sz="3600" smtClean="0">
                <a:solidFill>
                  <a:schemeClr val="accent2"/>
                </a:solidFill>
                <a:latin typeface="Arial" panose="020B0604020202020204" pitchFamily="34" charset="0"/>
                <a:cs typeface="Arial" panose="020B0604020202020204" pitchFamily="34" charset="0"/>
              </a:rPr>
              <a:t>Ramachandran Plot</a:t>
            </a:r>
            <a:endParaRPr lang="en-US" altLang="en-US" sz="3600" smtClean="0">
              <a:latin typeface="Arial" panose="020B0604020202020204" pitchFamily="34" charset="0"/>
              <a:cs typeface="Arial" panose="020B0604020202020204" pitchFamily="34" charset="0"/>
            </a:endParaRPr>
          </a:p>
        </p:txBody>
      </p:sp>
      <p:grpSp>
        <p:nvGrpSpPr>
          <p:cNvPr id="16387" name="Group 1"/>
          <p:cNvGrpSpPr>
            <a:grpSpLocks/>
          </p:cNvGrpSpPr>
          <p:nvPr/>
        </p:nvGrpSpPr>
        <p:grpSpPr bwMode="auto">
          <a:xfrm>
            <a:off x="-76200" y="1582738"/>
            <a:ext cx="5389563" cy="4899025"/>
            <a:chOff x="477838" y="1665288"/>
            <a:chExt cx="5389562" cy="4899025"/>
          </a:xfrm>
        </p:grpSpPr>
        <p:pic>
          <p:nvPicPr>
            <p:cNvPr id="1639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7838" y="1665288"/>
              <a:ext cx="5389562"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3" name="TextBox 2"/>
            <p:cNvSpPr txBox="1">
              <a:spLocks noChangeArrowheads="1"/>
            </p:cNvSpPr>
            <p:nvPr/>
          </p:nvSpPr>
          <p:spPr bwMode="auto">
            <a:xfrm rot="-5400000">
              <a:off x="273049" y="3756025"/>
              <a:ext cx="1125538"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l-GR" altLang="en-US" sz="2400">
                  <a:latin typeface="Arial" panose="020B0604020202020204" pitchFamily="34" charset="0"/>
                </a:rPr>
                <a:t>Ψ</a:t>
              </a:r>
              <a:r>
                <a:rPr lang="en-CA" altLang="en-US" sz="2400">
                  <a:latin typeface="Arial" panose="020B0604020202020204" pitchFamily="34" charset="0"/>
                </a:rPr>
                <a:t> (psi)</a:t>
              </a:r>
            </a:p>
          </p:txBody>
        </p:sp>
        <p:sp>
          <p:nvSpPr>
            <p:cNvPr id="16394" name="TextBox 7"/>
            <p:cNvSpPr txBox="1">
              <a:spLocks noChangeArrowheads="1"/>
            </p:cNvSpPr>
            <p:nvPr/>
          </p:nvSpPr>
          <p:spPr bwMode="auto">
            <a:xfrm>
              <a:off x="2819400" y="6102350"/>
              <a:ext cx="1131888"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l-GR" altLang="en-US" sz="2400">
                  <a:latin typeface="Arial" panose="020B0604020202020204" pitchFamily="34" charset="0"/>
                </a:rPr>
                <a:t>Φ</a:t>
              </a:r>
              <a:r>
                <a:rPr lang="en-CA" altLang="en-US" sz="2400">
                  <a:latin typeface="Arial" panose="020B0604020202020204" pitchFamily="34" charset="0"/>
                </a:rPr>
                <a:t> (phi)</a:t>
              </a:r>
            </a:p>
          </p:txBody>
        </p:sp>
      </p:grpSp>
      <p:pic>
        <p:nvPicPr>
          <p:cNvPr id="16388" name="Picture 2" descr="figure_01_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450" y="446088"/>
            <a:ext cx="17208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2" descr="figure_01_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3200400"/>
            <a:ext cx="3810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TextBox 8"/>
          <p:cNvSpPr txBox="1">
            <a:spLocks noChangeArrowheads="1"/>
          </p:cNvSpPr>
          <p:nvPr/>
        </p:nvSpPr>
        <p:spPr bwMode="auto">
          <a:xfrm>
            <a:off x="5791200" y="1066800"/>
            <a:ext cx="1150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l-GR" altLang="en-US" sz="2400">
                <a:latin typeface="Arial" panose="020B0604020202020204" pitchFamily="34" charset="0"/>
              </a:rPr>
              <a:t>α</a:t>
            </a:r>
            <a:r>
              <a:rPr lang="en-US" altLang="en-US" sz="2400">
                <a:latin typeface="Arial" panose="020B0604020202020204" pitchFamily="34" charset="0"/>
              </a:rPr>
              <a:t>-Helix</a:t>
            </a:r>
          </a:p>
        </p:txBody>
      </p:sp>
      <p:sp>
        <p:nvSpPr>
          <p:cNvPr id="16391" name="TextBox 9"/>
          <p:cNvSpPr txBox="1">
            <a:spLocks noChangeArrowheads="1"/>
          </p:cNvSpPr>
          <p:nvPr/>
        </p:nvSpPr>
        <p:spPr bwMode="auto">
          <a:xfrm>
            <a:off x="5943600" y="2895600"/>
            <a:ext cx="1371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l-GR" altLang="en-US" sz="2400">
                <a:latin typeface="Arial" panose="020B0604020202020204" pitchFamily="34" charset="0"/>
              </a:rPr>
              <a:t>β</a:t>
            </a:r>
            <a:r>
              <a:rPr lang="en-US" altLang="en-US" sz="2400">
                <a:latin typeface="Arial" panose="020B0604020202020204" pitchFamily="34" charset="0"/>
              </a:rPr>
              <a:t>-Strand</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igure_04_11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0175" y="1492250"/>
            <a:ext cx="6321425" cy="513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2" descr="figure_04_17"/>
          <p:cNvPicPr>
            <a:picLocks noChangeAspect="1" noChangeArrowheads="1"/>
          </p:cNvPicPr>
          <p:nvPr/>
        </p:nvPicPr>
        <p:blipFill>
          <a:blip r:embed="rId3">
            <a:extLst>
              <a:ext uri="{28A0092B-C50C-407E-A947-70E740481C1C}">
                <a14:useLocalDpi xmlns:a14="http://schemas.microsoft.com/office/drawing/2010/main" val="0"/>
              </a:ext>
            </a:extLst>
          </a:blip>
          <a:srcRect l="6345" r="49956" b="2330"/>
          <a:stretch>
            <a:fillRect/>
          </a:stretch>
        </p:blipFill>
        <p:spPr bwMode="auto">
          <a:xfrm>
            <a:off x="76200" y="692150"/>
            <a:ext cx="2362200" cy="616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Title 1"/>
          <p:cNvSpPr>
            <a:spLocks noGrp="1"/>
          </p:cNvSpPr>
          <p:nvPr>
            <p:ph type="title"/>
          </p:nvPr>
        </p:nvSpPr>
        <p:spPr>
          <a:xfrm>
            <a:off x="1143000" y="0"/>
            <a:ext cx="8153400" cy="1143000"/>
          </a:xfrm>
        </p:spPr>
        <p:txBody>
          <a:bodyPr/>
          <a:lstStyle/>
          <a:p>
            <a:pPr eaLnBrk="1" hangingPunct="1"/>
            <a:r>
              <a:rPr lang="en-US" altLang="en-US" sz="3600" smtClean="0">
                <a:solidFill>
                  <a:srgbClr val="C00000"/>
                </a:solidFill>
                <a:latin typeface="Arial" panose="020B0604020202020204" pitchFamily="34" charset="0"/>
                <a:cs typeface="Arial" panose="020B0604020202020204" pitchFamily="34" charset="0"/>
              </a:rPr>
              <a:t>φ and ψ torsion angles are the only degrees of freedom for the backbone </a:t>
            </a:r>
          </a:p>
        </p:txBody>
      </p:sp>
      <p:grpSp>
        <p:nvGrpSpPr>
          <p:cNvPr id="4" name="Group 3"/>
          <p:cNvGrpSpPr>
            <a:grpSpLocks/>
          </p:cNvGrpSpPr>
          <p:nvPr/>
        </p:nvGrpSpPr>
        <p:grpSpPr bwMode="auto">
          <a:xfrm>
            <a:off x="4191000" y="2209800"/>
            <a:ext cx="4800600" cy="3581400"/>
            <a:chOff x="4191000" y="2209800"/>
            <a:chExt cx="4800600" cy="3581400"/>
          </a:xfrm>
        </p:grpSpPr>
        <p:sp>
          <p:nvSpPr>
            <p:cNvPr id="2" name="Rectangle 1"/>
            <p:cNvSpPr/>
            <p:nvPr/>
          </p:nvSpPr>
          <p:spPr>
            <a:xfrm>
              <a:off x="6705600" y="2209800"/>
              <a:ext cx="2286000" cy="3581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dirty="0"/>
            </a:p>
          </p:txBody>
        </p:sp>
        <p:sp>
          <p:nvSpPr>
            <p:cNvPr id="3" name="Rectangle 2"/>
            <p:cNvSpPr/>
            <p:nvPr/>
          </p:nvSpPr>
          <p:spPr>
            <a:xfrm>
              <a:off x="4191000" y="3886200"/>
              <a:ext cx="27432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grpSp>
      <p:sp>
        <p:nvSpPr>
          <p:cNvPr id="17414" name="TextBox 8"/>
          <p:cNvSpPr txBox="1">
            <a:spLocks noChangeArrowheads="1"/>
          </p:cNvSpPr>
          <p:nvPr/>
        </p:nvSpPr>
        <p:spPr bwMode="auto">
          <a:xfrm>
            <a:off x="1981200" y="4114800"/>
            <a:ext cx="355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b="1">
                <a:latin typeface="Arial" panose="020B0604020202020204" pitchFamily="34" charset="0"/>
              </a:rPr>
              <a:t>1</a:t>
            </a:r>
          </a:p>
        </p:txBody>
      </p:sp>
      <p:sp>
        <p:nvSpPr>
          <p:cNvPr id="17415" name="TextBox 9"/>
          <p:cNvSpPr txBox="1">
            <a:spLocks noChangeArrowheads="1"/>
          </p:cNvSpPr>
          <p:nvPr/>
        </p:nvSpPr>
        <p:spPr bwMode="auto">
          <a:xfrm>
            <a:off x="82550" y="3171825"/>
            <a:ext cx="357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b="1">
                <a:latin typeface="Arial" panose="020B0604020202020204" pitchFamily="34" charset="0"/>
              </a:rPr>
              <a:t>2</a:t>
            </a:r>
          </a:p>
        </p:txBody>
      </p:sp>
      <p:sp>
        <p:nvSpPr>
          <p:cNvPr id="17416" name="TextBox 10"/>
          <p:cNvSpPr txBox="1">
            <a:spLocks noChangeArrowheads="1"/>
          </p:cNvSpPr>
          <p:nvPr/>
        </p:nvSpPr>
        <p:spPr bwMode="auto">
          <a:xfrm>
            <a:off x="1336675" y="1266825"/>
            <a:ext cx="355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b="1">
                <a:latin typeface="Arial" panose="020B0604020202020204" pitchFamily="34" charset="0"/>
              </a:rPr>
              <a:t>3</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69486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92150" y="-76200"/>
            <a:ext cx="7761288" cy="762000"/>
          </a:xfrm>
        </p:spPr>
        <p:txBody>
          <a:bodyPr/>
          <a:lstStyle/>
          <a:p>
            <a:r>
              <a:rPr lang="en-US" altLang="en-US" sz="3600" dirty="0" smtClean="0">
                <a:solidFill>
                  <a:srgbClr val="C00000"/>
                </a:solidFill>
                <a:latin typeface="Arial" panose="020B0604020202020204" pitchFamily="34" charset="0"/>
                <a:cs typeface="Arial" panose="020B0604020202020204" pitchFamily="34" charset="0"/>
              </a:rPr>
              <a:t>Central Dogma of molecular biology</a:t>
            </a:r>
          </a:p>
        </p:txBody>
      </p:sp>
      <p:grpSp>
        <p:nvGrpSpPr>
          <p:cNvPr id="4099" name="Group 49"/>
          <p:cNvGrpSpPr>
            <a:grpSpLocks/>
          </p:cNvGrpSpPr>
          <p:nvPr/>
        </p:nvGrpSpPr>
        <p:grpSpPr bwMode="auto">
          <a:xfrm>
            <a:off x="838200" y="838200"/>
            <a:ext cx="1231900" cy="1609725"/>
            <a:chOff x="995" y="2663"/>
            <a:chExt cx="776" cy="1014"/>
          </a:xfrm>
        </p:grpSpPr>
        <p:pic>
          <p:nvPicPr>
            <p:cNvPr id="4122" name="Picture 34" descr="d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 y="2663"/>
              <a:ext cx="776" cy="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23" name="Rectangle 48"/>
            <p:cNvSpPr>
              <a:spLocks noChangeArrowheads="1"/>
            </p:cNvSpPr>
            <p:nvPr/>
          </p:nvSpPr>
          <p:spPr bwMode="auto">
            <a:xfrm>
              <a:off x="1452" y="2945"/>
              <a:ext cx="308" cy="51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000">
                <a:latin typeface="Arial" panose="020B0604020202020204" pitchFamily="34" charset="0"/>
              </a:endParaRPr>
            </a:p>
          </p:txBody>
        </p:sp>
      </p:grpSp>
      <p:sp>
        <p:nvSpPr>
          <p:cNvPr id="4100" name="Text Box 56"/>
          <p:cNvSpPr txBox="1">
            <a:spLocks noChangeArrowheads="1"/>
          </p:cNvSpPr>
          <p:nvPr/>
        </p:nvSpPr>
        <p:spPr bwMode="auto">
          <a:xfrm>
            <a:off x="1600200" y="1133475"/>
            <a:ext cx="2514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Polymer of nucleotides</a:t>
            </a:r>
          </a:p>
        </p:txBody>
      </p:sp>
      <p:sp>
        <p:nvSpPr>
          <p:cNvPr id="4101" name="Text Box 24"/>
          <p:cNvSpPr txBox="1">
            <a:spLocks noChangeArrowheads="1"/>
          </p:cNvSpPr>
          <p:nvPr/>
        </p:nvSpPr>
        <p:spPr bwMode="auto">
          <a:xfrm>
            <a:off x="1600200" y="685800"/>
            <a:ext cx="2590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solidFill>
                  <a:srgbClr val="0033CC"/>
                </a:solidFill>
                <a:latin typeface="Arial" panose="020B0604020202020204" pitchFamily="34" charset="0"/>
                <a:cs typeface="Arial" panose="020B0604020202020204" pitchFamily="34" charset="0"/>
              </a:rPr>
              <a:t>DNA: Storage Medium </a:t>
            </a:r>
          </a:p>
        </p:txBody>
      </p:sp>
      <p:grpSp>
        <p:nvGrpSpPr>
          <p:cNvPr id="3" name="Group 49"/>
          <p:cNvGrpSpPr>
            <a:grpSpLocks/>
          </p:cNvGrpSpPr>
          <p:nvPr/>
        </p:nvGrpSpPr>
        <p:grpSpPr bwMode="auto">
          <a:xfrm>
            <a:off x="2209800" y="1930400"/>
            <a:ext cx="6273800" cy="1827213"/>
            <a:chOff x="2209800" y="1930282"/>
            <a:chExt cx="6273800" cy="1827213"/>
          </a:xfrm>
        </p:grpSpPr>
        <p:grpSp>
          <p:nvGrpSpPr>
            <p:cNvPr id="4114" name="Group 47"/>
            <p:cNvGrpSpPr>
              <a:grpSpLocks/>
            </p:cNvGrpSpPr>
            <p:nvPr/>
          </p:nvGrpSpPr>
          <p:grpSpPr bwMode="auto">
            <a:xfrm rot="2503791">
              <a:off x="3027962" y="1930282"/>
              <a:ext cx="1770063" cy="1827213"/>
              <a:chOff x="2304" y="2421"/>
              <a:chExt cx="1330" cy="1351"/>
            </a:xfrm>
          </p:grpSpPr>
          <p:pic>
            <p:nvPicPr>
              <p:cNvPr id="4119" name="Picture 36" descr="rna-stru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0" y="2421"/>
                <a:ext cx="1304" cy="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20" name="Rectangle 45"/>
              <p:cNvSpPr>
                <a:spLocks noChangeArrowheads="1"/>
              </p:cNvSpPr>
              <p:nvPr/>
            </p:nvSpPr>
            <p:spPr bwMode="auto">
              <a:xfrm>
                <a:off x="2304" y="3618"/>
                <a:ext cx="544" cy="1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000">
                  <a:latin typeface="Arial" panose="020B0604020202020204" pitchFamily="34" charset="0"/>
                </a:endParaRPr>
              </a:p>
            </p:txBody>
          </p:sp>
          <p:sp>
            <p:nvSpPr>
              <p:cNvPr id="4121" name="Rectangle 46"/>
              <p:cNvSpPr>
                <a:spLocks noChangeArrowheads="1"/>
              </p:cNvSpPr>
              <p:nvPr/>
            </p:nvSpPr>
            <p:spPr bwMode="auto">
              <a:xfrm>
                <a:off x="3156" y="2499"/>
                <a:ext cx="389" cy="211"/>
              </a:xfrm>
              <a:prstGeom prst="rect">
                <a:avLst/>
              </a:prstGeom>
              <a:solidFill>
                <a:schemeClr val="bg1"/>
              </a:solidFill>
              <a:ln w="9525">
                <a:solidFill>
                  <a:schemeClr val="bg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000">
                  <a:latin typeface="Arial" panose="020B0604020202020204" pitchFamily="34" charset="0"/>
                </a:endParaRPr>
              </a:p>
            </p:txBody>
          </p:sp>
        </p:grpSp>
        <p:sp>
          <p:nvSpPr>
            <p:cNvPr id="4115" name="Line 50"/>
            <p:cNvSpPr>
              <a:spLocks noChangeShapeType="1"/>
            </p:cNvSpPr>
            <p:nvPr/>
          </p:nvSpPr>
          <p:spPr bwMode="auto">
            <a:xfrm>
              <a:off x="2209800" y="1981200"/>
              <a:ext cx="1143000" cy="10668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IN"/>
            </a:p>
          </p:txBody>
        </p:sp>
        <p:sp>
          <p:nvSpPr>
            <p:cNvPr id="4116" name="Text Box 25"/>
            <p:cNvSpPr txBox="1">
              <a:spLocks noChangeArrowheads="1"/>
            </p:cNvSpPr>
            <p:nvPr/>
          </p:nvSpPr>
          <p:spPr bwMode="auto">
            <a:xfrm>
              <a:off x="4343400" y="1981200"/>
              <a:ext cx="3048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solidFill>
                    <a:srgbClr val="0033CC"/>
                  </a:solidFill>
                  <a:latin typeface="Arial" panose="020B0604020202020204" pitchFamily="34" charset="0"/>
                  <a:cs typeface="Arial" panose="020B0604020202020204" pitchFamily="34" charset="0"/>
                </a:rPr>
                <a:t>RNA: Transmission Medium </a:t>
              </a:r>
            </a:p>
          </p:txBody>
        </p:sp>
        <p:sp>
          <p:nvSpPr>
            <p:cNvPr id="4117" name="Text Box 56"/>
            <p:cNvSpPr txBox="1">
              <a:spLocks noChangeArrowheads="1"/>
            </p:cNvSpPr>
            <p:nvPr/>
          </p:nvSpPr>
          <p:spPr bwMode="auto">
            <a:xfrm>
              <a:off x="4343400" y="2428875"/>
              <a:ext cx="2514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Polymer of nucleotides</a:t>
              </a:r>
            </a:p>
          </p:txBody>
        </p:sp>
        <p:sp>
          <p:nvSpPr>
            <p:cNvPr id="4118" name="Text Box 21"/>
            <p:cNvSpPr txBox="1">
              <a:spLocks noChangeArrowheads="1"/>
            </p:cNvSpPr>
            <p:nvPr/>
          </p:nvSpPr>
          <p:spPr bwMode="auto">
            <a:xfrm>
              <a:off x="4343400" y="2876550"/>
              <a:ext cx="4140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sv-SE" altLang="en-US" sz="2000" b="1">
                  <a:solidFill>
                    <a:srgbClr val="CA0826"/>
                  </a:solidFill>
                  <a:latin typeface="Arial" panose="020B0604020202020204" pitchFamily="34" charset="0"/>
                  <a:cs typeface="Arial" panose="020B0604020202020204" pitchFamily="34" charset="0"/>
                </a:rPr>
                <a:t>CCU</a:t>
              </a:r>
              <a:r>
                <a:rPr lang="sv-SE" altLang="en-US" sz="2000" b="1">
                  <a:solidFill>
                    <a:srgbClr val="0099FF"/>
                  </a:solidFill>
                  <a:latin typeface="Arial" panose="020B0604020202020204" pitchFamily="34" charset="0"/>
                  <a:cs typeface="Arial" panose="020B0604020202020204" pitchFamily="34" charset="0"/>
                </a:rPr>
                <a:t>GAG</a:t>
              </a:r>
              <a:r>
                <a:rPr lang="sv-SE" altLang="en-US" sz="2000" b="1">
                  <a:solidFill>
                    <a:srgbClr val="E14A72"/>
                  </a:solidFill>
                  <a:latin typeface="Arial" panose="020B0604020202020204" pitchFamily="34" charset="0"/>
                  <a:cs typeface="Arial" panose="020B0604020202020204" pitchFamily="34" charset="0"/>
                </a:rPr>
                <a:t>CCA</a:t>
              </a:r>
              <a:r>
                <a:rPr lang="sv-SE" altLang="en-US" sz="2000" b="1">
                  <a:solidFill>
                    <a:schemeClr val="accent2"/>
                  </a:solidFill>
                  <a:latin typeface="Arial" panose="020B0604020202020204" pitchFamily="34" charset="0"/>
                  <a:cs typeface="Arial" panose="020B0604020202020204" pitchFamily="34" charset="0"/>
                </a:rPr>
                <a:t>ACU</a:t>
              </a:r>
              <a:r>
                <a:rPr lang="sv-SE" altLang="en-US" sz="2000" b="1">
                  <a:solidFill>
                    <a:srgbClr val="66AB21"/>
                  </a:solidFill>
                  <a:latin typeface="Arial" panose="020B0604020202020204" pitchFamily="34" charset="0"/>
                  <a:cs typeface="Arial" panose="020B0604020202020204" pitchFamily="34" charset="0"/>
                </a:rPr>
                <a:t>AUU</a:t>
              </a:r>
              <a:r>
                <a:rPr lang="sv-SE" altLang="en-US" sz="2000" b="1">
                  <a:solidFill>
                    <a:srgbClr val="E4FB00"/>
                  </a:solidFill>
                  <a:latin typeface="Arial" panose="020B0604020202020204" pitchFamily="34" charset="0"/>
                  <a:cs typeface="Arial" panose="020B0604020202020204" pitchFamily="34" charset="0"/>
                </a:rPr>
                <a:t>GAU</a:t>
              </a:r>
              <a:r>
                <a:rPr lang="sv-SE" altLang="en-US" sz="2000" b="1">
                  <a:solidFill>
                    <a:srgbClr val="C94590"/>
                  </a:solidFill>
                  <a:latin typeface="Arial" panose="020B0604020202020204" pitchFamily="34" charset="0"/>
                  <a:cs typeface="Arial" panose="020B0604020202020204" pitchFamily="34" charset="0"/>
                </a:rPr>
                <a:t>GAA</a:t>
              </a:r>
              <a:endParaRPr lang="en-GB" altLang="en-US" sz="2000" b="1">
                <a:latin typeface="Arial" panose="020B0604020202020204" pitchFamily="34" charset="0"/>
                <a:cs typeface="Arial" panose="020B0604020202020204" pitchFamily="34" charset="0"/>
              </a:endParaRPr>
            </a:p>
          </p:txBody>
        </p:sp>
      </p:grpSp>
      <p:sp>
        <p:nvSpPr>
          <p:cNvPr id="4103" name="Text Box 17"/>
          <p:cNvSpPr txBox="1">
            <a:spLocks noChangeArrowheads="1"/>
          </p:cNvSpPr>
          <p:nvPr/>
        </p:nvSpPr>
        <p:spPr bwMode="auto">
          <a:xfrm>
            <a:off x="1600200" y="1581150"/>
            <a:ext cx="3940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sv-SE" altLang="en-US" sz="2000" b="1">
                <a:latin typeface="Arial" panose="020B0604020202020204" pitchFamily="34" charset="0"/>
                <a:cs typeface="Arial" panose="020B0604020202020204" pitchFamily="34" charset="0"/>
              </a:rPr>
              <a:t>CCTGAGCCAACTATTGATGAA</a:t>
            </a:r>
            <a:endParaRPr lang="en-GB" altLang="en-US" sz="2000" b="1">
              <a:latin typeface="Arial" panose="020B0604020202020204" pitchFamily="34" charset="0"/>
              <a:cs typeface="Arial" panose="020B0604020202020204" pitchFamily="34" charset="0"/>
            </a:endParaRPr>
          </a:p>
        </p:txBody>
      </p:sp>
      <p:grpSp>
        <p:nvGrpSpPr>
          <p:cNvPr id="5" name="Group 50"/>
          <p:cNvGrpSpPr>
            <a:grpSpLocks/>
          </p:cNvGrpSpPr>
          <p:nvPr/>
        </p:nvGrpSpPr>
        <p:grpSpPr bwMode="auto">
          <a:xfrm>
            <a:off x="4343400" y="3886200"/>
            <a:ext cx="4343400" cy="2971800"/>
            <a:chOff x="4343400" y="3886200"/>
            <a:chExt cx="4343400" cy="2971800"/>
          </a:xfrm>
        </p:grpSpPr>
        <p:grpSp>
          <p:nvGrpSpPr>
            <p:cNvPr id="4105" name="Group 44"/>
            <p:cNvGrpSpPr>
              <a:grpSpLocks/>
            </p:cNvGrpSpPr>
            <p:nvPr/>
          </p:nvGrpSpPr>
          <p:grpSpPr bwMode="auto">
            <a:xfrm>
              <a:off x="5486400" y="4038600"/>
              <a:ext cx="2719388" cy="1493838"/>
              <a:chOff x="3946" y="2603"/>
              <a:chExt cx="1607" cy="844"/>
            </a:xfrm>
          </p:grpSpPr>
          <p:pic>
            <p:nvPicPr>
              <p:cNvPr id="4110" name="Picture 38" descr="Pepti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6" y="2603"/>
                <a:ext cx="1548"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1" name="Rectangle 41"/>
              <p:cNvSpPr>
                <a:spLocks noChangeArrowheads="1"/>
              </p:cNvSpPr>
              <p:nvPr/>
            </p:nvSpPr>
            <p:spPr bwMode="auto">
              <a:xfrm>
                <a:off x="4584" y="2775"/>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000">
                  <a:latin typeface="Arial" panose="020B0604020202020204" pitchFamily="34" charset="0"/>
                </a:endParaRPr>
              </a:p>
            </p:txBody>
          </p:sp>
          <p:sp>
            <p:nvSpPr>
              <p:cNvPr id="4112" name="Rectangle 42"/>
              <p:cNvSpPr>
                <a:spLocks noChangeArrowheads="1"/>
              </p:cNvSpPr>
              <p:nvPr/>
            </p:nvSpPr>
            <p:spPr bwMode="auto">
              <a:xfrm rot="-5400000">
                <a:off x="5419" y="3132"/>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000">
                  <a:latin typeface="Arial" panose="020B0604020202020204" pitchFamily="34" charset="0"/>
                </a:endParaRPr>
              </a:p>
            </p:txBody>
          </p:sp>
          <p:sp>
            <p:nvSpPr>
              <p:cNvPr id="4113" name="Rectangle 43"/>
              <p:cNvSpPr>
                <a:spLocks noChangeArrowheads="1"/>
              </p:cNvSpPr>
              <p:nvPr/>
            </p:nvSpPr>
            <p:spPr bwMode="auto">
              <a:xfrm rot="-5400000">
                <a:off x="3998" y="2621"/>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000">
                  <a:latin typeface="Arial" panose="020B0604020202020204" pitchFamily="34" charset="0"/>
                </a:endParaRPr>
              </a:p>
            </p:txBody>
          </p:sp>
        </p:grpSp>
        <p:sp>
          <p:nvSpPr>
            <p:cNvPr id="4106" name="Text Box 19"/>
            <p:cNvSpPr txBox="1">
              <a:spLocks noChangeArrowheads="1"/>
            </p:cNvSpPr>
            <p:nvPr/>
          </p:nvSpPr>
          <p:spPr bwMode="auto">
            <a:xfrm>
              <a:off x="5562600" y="6334125"/>
              <a:ext cx="17192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sv-SE" altLang="en-US" sz="2800" b="1">
                  <a:solidFill>
                    <a:srgbClr val="CA0826"/>
                  </a:solidFill>
                  <a:latin typeface="Arial" panose="020B0604020202020204" pitchFamily="34" charset="0"/>
                  <a:cs typeface="Arial" panose="020B0604020202020204" pitchFamily="34" charset="0"/>
                </a:rPr>
                <a:t>P</a:t>
              </a:r>
              <a:r>
                <a:rPr lang="sv-SE" altLang="en-US" sz="2800" b="1">
                  <a:solidFill>
                    <a:srgbClr val="0099FF"/>
                  </a:solidFill>
                  <a:latin typeface="Arial" panose="020B0604020202020204" pitchFamily="34" charset="0"/>
                  <a:cs typeface="Arial" panose="020B0604020202020204" pitchFamily="34" charset="0"/>
                </a:rPr>
                <a:t>E</a:t>
              </a:r>
              <a:r>
                <a:rPr lang="sv-SE" altLang="en-US" sz="2800" b="1">
                  <a:solidFill>
                    <a:srgbClr val="CA0826"/>
                  </a:solidFill>
                  <a:latin typeface="Arial" panose="020B0604020202020204" pitchFamily="34" charset="0"/>
                  <a:cs typeface="Arial" panose="020B0604020202020204" pitchFamily="34" charset="0"/>
                </a:rPr>
                <a:t>P</a:t>
              </a:r>
              <a:r>
                <a:rPr lang="sv-SE" altLang="en-US" sz="2800" b="1">
                  <a:solidFill>
                    <a:schemeClr val="accent2"/>
                  </a:solidFill>
                  <a:latin typeface="Arial" panose="020B0604020202020204" pitchFamily="34" charset="0"/>
                  <a:cs typeface="Arial" panose="020B0604020202020204" pitchFamily="34" charset="0"/>
                </a:rPr>
                <a:t>T</a:t>
              </a:r>
              <a:r>
                <a:rPr lang="sv-SE" altLang="en-US" sz="2800" b="1">
                  <a:solidFill>
                    <a:srgbClr val="66AB21"/>
                  </a:solidFill>
                  <a:latin typeface="Arial" panose="020B0604020202020204" pitchFamily="34" charset="0"/>
                  <a:cs typeface="Arial" panose="020B0604020202020204" pitchFamily="34" charset="0"/>
                </a:rPr>
                <a:t>I</a:t>
              </a:r>
              <a:r>
                <a:rPr lang="sv-SE" altLang="en-US" sz="2800" b="1">
                  <a:solidFill>
                    <a:srgbClr val="E4FB00"/>
                  </a:solidFill>
                  <a:latin typeface="Arial" panose="020B0604020202020204" pitchFamily="34" charset="0"/>
                  <a:cs typeface="Arial" panose="020B0604020202020204" pitchFamily="34" charset="0"/>
                </a:rPr>
                <a:t>D</a:t>
              </a:r>
              <a:r>
                <a:rPr lang="sv-SE" altLang="en-US" sz="2800" b="1">
                  <a:solidFill>
                    <a:srgbClr val="C94590"/>
                  </a:solidFill>
                  <a:latin typeface="Arial" panose="020B0604020202020204" pitchFamily="34" charset="0"/>
                  <a:cs typeface="Arial" panose="020B0604020202020204" pitchFamily="34" charset="0"/>
                </a:rPr>
                <a:t>E</a:t>
              </a:r>
              <a:endParaRPr lang="en-GB" altLang="en-US" sz="2800" b="1">
                <a:latin typeface="Arial" panose="020B0604020202020204" pitchFamily="34" charset="0"/>
                <a:cs typeface="Arial" panose="020B0604020202020204" pitchFamily="34" charset="0"/>
              </a:endParaRPr>
            </a:p>
          </p:txBody>
        </p:sp>
        <p:sp>
          <p:nvSpPr>
            <p:cNvPr id="4107" name="Text Box 58"/>
            <p:cNvSpPr txBox="1">
              <a:spLocks noChangeArrowheads="1"/>
            </p:cNvSpPr>
            <p:nvPr/>
          </p:nvSpPr>
          <p:spPr bwMode="auto">
            <a:xfrm>
              <a:off x="5562600" y="5948362"/>
              <a:ext cx="29543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a:latin typeface="Arial" panose="020B0604020202020204" pitchFamily="34" charset="0"/>
                </a:rPr>
                <a:t>Polymer of amino acids</a:t>
              </a:r>
            </a:p>
          </p:txBody>
        </p:sp>
        <p:sp>
          <p:nvSpPr>
            <p:cNvPr id="4108" name="Line 50"/>
            <p:cNvSpPr>
              <a:spLocks noChangeShapeType="1"/>
            </p:cNvSpPr>
            <p:nvPr/>
          </p:nvSpPr>
          <p:spPr bwMode="auto">
            <a:xfrm>
              <a:off x="4343400" y="3886200"/>
              <a:ext cx="1143000" cy="106680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IN"/>
            </a:p>
          </p:txBody>
        </p:sp>
        <p:sp>
          <p:nvSpPr>
            <p:cNvPr id="4109" name="Text Box 25"/>
            <p:cNvSpPr txBox="1">
              <a:spLocks noChangeArrowheads="1"/>
            </p:cNvSpPr>
            <p:nvPr/>
          </p:nvSpPr>
          <p:spPr bwMode="auto">
            <a:xfrm>
              <a:off x="5562600" y="5562600"/>
              <a:ext cx="3124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a:solidFill>
                    <a:srgbClr val="0033CC"/>
                  </a:solidFill>
                  <a:latin typeface="Arial" panose="020B0604020202020204" pitchFamily="34" charset="0"/>
                  <a:cs typeface="Arial" panose="020B0604020202020204" pitchFamily="34" charset="0"/>
                </a:rPr>
                <a:t>Protein: Molecular Machines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4"/>
          <p:cNvSpPr txBox="1">
            <a:spLocks noChangeArrowheads="1"/>
          </p:cNvSpPr>
          <p:nvPr/>
        </p:nvSpPr>
        <p:spPr bwMode="auto">
          <a:xfrm>
            <a:off x="1562100" y="152400"/>
            <a:ext cx="6019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dirty="0">
                <a:solidFill>
                  <a:srgbClr val="C00000"/>
                </a:solidFill>
                <a:latin typeface="Arial" panose="020B0604020202020204" pitchFamily="34" charset="0"/>
                <a:cs typeface="Arial" panose="020B0604020202020204" pitchFamily="34" charset="0"/>
              </a:rPr>
              <a:t>The protein folding problem</a:t>
            </a:r>
          </a:p>
        </p:txBody>
      </p:sp>
      <p:pic>
        <p:nvPicPr>
          <p:cNvPr id="18435" name="Picture 2" descr="figure_04_17"/>
          <p:cNvPicPr>
            <a:picLocks noChangeAspect="1" noChangeArrowheads="1"/>
          </p:cNvPicPr>
          <p:nvPr/>
        </p:nvPicPr>
        <p:blipFill>
          <a:blip r:embed="rId2">
            <a:extLst>
              <a:ext uri="{28A0092B-C50C-407E-A947-70E740481C1C}">
                <a14:useLocalDpi xmlns:a14="http://schemas.microsoft.com/office/drawing/2010/main" val="0"/>
              </a:ext>
            </a:extLst>
          </a:blip>
          <a:srcRect l="6345" r="49956" b="2330"/>
          <a:stretch>
            <a:fillRect/>
          </a:stretch>
        </p:blipFill>
        <p:spPr bwMode="auto">
          <a:xfrm>
            <a:off x="0" y="647700"/>
            <a:ext cx="2362200" cy="616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3"/>
          <p:cNvSpPr txBox="1">
            <a:spLocks noChangeArrowheads="1"/>
          </p:cNvSpPr>
          <p:nvPr/>
        </p:nvSpPr>
        <p:spPr bwMode="auto">
          <a:xfrm>
            <a:off x="2011363" y="1025525"/>
            <a:ext cx="7010400" cy="484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a:lnSpc>
                <a:spcPct val="150000"/>
              </a:lnSpc>
              <a:spcBef>
                <a:spcPct val="0"/>
              </a:spcBef>
              <a:spcAft>
                <a:spcPts val="600"/>
              </a:spcAft>
              <a:buFontTx/>
              <a:buChar char="-"/>
            </a:pPr>
            <a:r>
              <a:rPr lang="en-US" altLang="en-US" sz="1800">
                <a:latin typeface="Arial" panose="020B0604020202020204" pitchFamily="34" charset="0"/>
              </a:rPr>
              <a:t>Consider a small protein with 100 residues. </a:t>
            </a:r>
          </a:p>
          <a:p>
            <a:pPr algn="just">
              <a:lnSpc>
                <a:spcPct val="150000"/>
              </a:lnSpc>
              <a:spcBef>
                <a:spcPct val="0"/>
              </a:spcBef>
              <a:spcAft>
                <a:spcPts val="600"/>
              </a:spcAft>
              <a:buFontTx/>
              <a:buChar char="-"/>
            </a:pPr>
            <a:r>
              <a:rPr lang="en-US" altLang="en-US" sz="1800">
                <a:solidFill>
                  <a:srgbClr val="C00000"/>
                </a:solidFill>
                <a:latin typeface="Arial" panose="020B0604020202020204" pitchFamily="34" charset="0"/>
              </a:rPr>
              <a:t>Cyrus Levinthal</a:t>
            </a:r>
            <a:r>
              <a:rPr lang="en-US" altLang="en-US" sz="1800">
                <a:solidFill>
                  <a:srgbClr val="0070C0"/>
                </a:solidFill>
                <a:latin typeface="Arial" panose="020B0604020202020204" pitchFamily="34" charset="0"/>
              </a:rPr>
              <a:t> </a:t>
            </a:r>
            <a:r>
              <a:rPr lang="en-US" altLang="en-US" sz="1800">
                <a:latin typeface="Arial" panose="020B0604020202020204" pitchFamily="34" charset="0"/>
              </a:rPr>
              <a:t>calculated that, if each residue can assume three different conformations, the total number of structures would be </a:t>
            </a:r>
            <a:r>
              <a:rPr lang="en-US" altLang="en-US" sz="1800" b="1">
                <a:latin typeface="Arial" panose="020B0604020202020204" pitchFamily="34" charset="0"/>
              </a:rPr>
              <a:t>3</a:t>
            </a:r>
            <a:r>
              <a:rPr lang="en-US" altLang="en-US" sz="1800" b="1" baseline="30000">
                <a:latin typeface="Arial" panose="020B0604020202020204" pitchFamily="34" charset="0"/>
              </a:rPr>
              <a:t>100</a:t>
            </a:r>
            <a:r>
              <a:rPr lang="en-US" altLang="en-US" sz="1800">
                <a:latin typeface="Arial" panose="020B0604020202020204" pitchFamily="34" charset="0"/>
              </a:rPr>
              <a:t>, which is equal to 5 × 10</a:t>
            </a:r>
            <a:r>
              <a:rPr lang="en-US" altLang="en-US" sz="1800" baseline="30000">
                <a:latin typeface="Arial" panose="020B0604020202020204" pitchFamily="34" charset="0"/>
              </a:rPr>
              <a:t>47</a:t>
            </a:r>
            <a:r>
              <a:rPr lang="en-US" altLang="en-US" sz="1800">
                <a:latin typeface="Arial" panose="020B0604020202020204" pitchFamily="34" charset="0"/>
              </a:rPr>
              <a:t>. If it takes 10</a:t>
            </a:r>
            <a:r>
              <a:rPr lang="en-US" altLang="en-US" sz="1800" baseline="30000">
                <a:latin typeface="Arial" panose="020B0604020202020204" pitchFamily="34" charset="0"/>
              </a:rPr>
              <a:t>-13</a:t>
            </a:r>
            <a:r>
              <a:rPr lang="en-US" altLang="en-US" sz="1800">
                <a:latin typeface="Arial" panose="020B0604020202020204" pitchFamily="34" charset="0"/>
              </a:rPr>
              <a:t> s to convert one structure into another, the total search time would be 5 × 10</a:t>
            </a:r>
            <a:r>
              <a:rPr lang="en-US" altLang="en-US" sz="1800" baseline="30000">
                <a:latin typeface="Arial" panose="020B0604020202020204" pitchFamily="34" charset="0"/>
              </a:rPr>
              <a:t>47</a:t>
            </a:r>
            <a:r>
              <a:rPr lang="en-US" altLang="en-US" sz="1800">
                <a:latin typeface="Arial" panose="020B0604020202020204" pitchFamily="34" charset="0"/>
              </a:rPr>
              <a:t> × 10</a:t>
            </a:r>
            <a:r>
              <a:rPr lang="en-US" altLang="en-US" sz="1800" baseline="30000">
                <a:latin typeface="Arial" panose="020B0604020202020204" pitchFamily="34" charset="0"/>
              </a:rPr>
              <a:t>-13</a:t>
            </a:r>
            <a:r>
              <a:rPr lang="en-US" altLang="en-US" sz="1800">
                <a:latin typeface="Arial" panose="020B0604020202020204" pitchFamily="34" charset="0"/>
              </a:rPr>
              <a:t> s, which is equal to 5 × 10</a:t>
            </a:r>
            <a:r>
              <a:rPr lang="en-US" altLang="en-US" sz="1800" baseline="30000">
                <a:latin typeface="Arial" panose="020B0604020202020204" pitchFamily="34" charset="0"/>
              </a:rPr>
              <a:t>34</a:t>
            </a:r>
            <a:r>
              <a:rPr lang="en-US" altLang="en-US" sz="1800">
                <a:latin typeface="Arial" panose="020B0604020202020204" pitchFamily="34" charset="0"/>
              </a:rPr>
              <a:t> s, or </a:t>
            </a:r>
            <a:r>
              <a:rPr lang="en-US" altLang="en-US" sz="1800" b="1">
                <a:latin typeface="Arial" panose="020B0604020202020204" pitchFamily="34" charset="0"/>
              </a:rPr>
              <a:t>10</a:t>
            </a:r>
            <a:r>
              <a:rPr lang="en-US" altLang="en-US" sz="1800" b="1" baseline="30000">
                <a:latin typeface="Arial" panose="020B0604020202020204" pitchFamily="34" charset="0"/>
              </a:rPr>
              <a:t>27 </a:t>
            </a:r>
            <a:r>
              <a:rPr lang="en-US" altLang="en-US" sz="1800" b="1">
                <a:latin typeface="Arial" panose="020B0604020202020204" pitchFamily="34" charset="0"/>
              </a:rPr>
              <a:t>years</a:t>
            </a:r>
            <a:r>
              <a:rPr lang="en-US" altLang="en-US" sz="1800">
                <a:latin typeface="Arial" panose="020B0604020202020204" pitchFamily="34" charset="0"/>
              </a:rPr>
              <a:t> i.e. longer than the age of the universe! </a:t>
            </a:r>
          </a:p>
          <a:p>
            <a:pPr algn="just">
              <a:lnSpc>
                <a:spcPct val="150000"/>
              </a:lnSpc>
              <a:spcBef>
                <a:spcPct val="0"/>
              </a:spcBef>
              <a:spcAft>
                <a:spcPts val="600"/>
              </a:spcAft>
              <a:buFontTx/>
              <a:buChar char="-"/>
            </a:pPr>
            <a:r>
              <a:rPr lang="en-US" altLang="en-US" sz="1800">
                <a:latin typeface="Arial" panose="020B0604020202020204" pitchFamily="34" charset="0"/>
              </a:rPr>
              <a:t>Clearly, it would take much too long for even a small protein to fold properly by randomly trying out all possible conformations. </a:t>
            </a:r>
          </a:p>
          <a:p>
            <a:pPr algn="just">
              <a:lnSpc>
                <a:spcPct val="150000"/>
              </a:lnSpc>
              <a:spcBef>
                <a:spcPct val="0"/>
              </a:spcBef>
              <a:spcAft>
                <a:spcPts val="600"/>
              </a:spcAft>
              <a:buFontTx/>
              <a:buChar char="-"/>
            </a:pPr>
            <a:r>
              <a:rPr lang="en-US" altLang="en-US" sz="1800">
                <a:latin typeface="Arial" panose="020B0604020202020204" pitchFamily="34" charset="0"/>
              </a:rPr>
              <a:t>The enormous difference between calculated and actual folding times is called </a:t>
            </a:r>
            <a:r>
              <a:rPr lang="en-US" altLang="en-US" sz="1800" i="1">
                <a:solidFill>
                  <a:srgbClr val="C00000"/>
                </a:solidFill>
                <a:latin typeface="Arial" panose="020B0604020202020204" pitchFamily="34" charset="0"/>
              </a:rPr>
              <a:t>Levinthal's paradox</a:t>
            </a:r>
            <a:r>
              <a:rPr lang="en-US" altLang="en-US" sz="1800" i="1">
                <a:latin typeface="Arial" panose="020B0604020202020204" pitchFamily="34" charset="0"/>
              </a:rPr>
              <a:t>.</a:t>
            </a:r>
            <a:endParaRPr lang="en-US" altLang="en-US" sz="18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a:spLocks noChangeArrowheads="1"/>
          </p:cNvSpPr>
          <p:nvPr/>
        </p:nvSpPr>
        <p:spPr bwMode="auto">
          <a:xfrm>
            <a:off x="895350" y="152400"/>
            <a:ext cx="73533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dirty="0" smtClean="0">
                <a:solidFill>
                  <a:srgbClr val="C00000"/>
                </a:solidFill>
                <a:latin typeface="Arial" panose="020B0604020202020204" pitchFamily="34" charset="0"/>
                <a:cs typeface="Arial" panose="020B0604020202020204" pitchFamily="34" charset="0"/>
              </a:rPr>
              <a:t>Important Questions on Protein Folding</a:t>
            </a:r>
            <a:endParaRPr lang="en-US" altLang="en-US" dirty="0">
              <a:solidFill>
                <a:srgbClr val="C00000"/>
              </a:solidFill>
              <a:latin typeface="Arial" panose="020B0604020202020204" pitchFamily="34" charset="0"/>
              <a:cs typeface="Arial" panose="020B0604020202020204" pitchFamily="34" charset="0"/>
            </a:endParaRPr>
          </a:p>
        </p:txBody>
      </p:sp>
      <p:sp>
        <p:nvSpPr>
          <p:cNvPr id="3" name="TextBox 2"/>
          <p:cNvSpPr txBox="1"/>
          <p:nvPr/>
        </p:nvSpPr>
        <p:spPr>
          <a:xfrm>
            <a:off x="152400" y="1295400"/>
            <a:ext cx="8686800" cy="4524315"/>
          </a:xfrm>
          <a:prstGeom prst="rect">
            <a:avLst/>
          </a:prstGeom>
          <a:noFill/>
        </p:spPr>
        <p:txBody>
          <a:bodyPr wrap="square" rtlCol="0">
            <a:spAutoFit/>
          </a:bodyPr>
          <a:lstStyle/>
          <a:p>
            <a:pPr marL="342900" indent="-342900" algn="just">
              <a:lnSpc>
                <a:spcPct val="150000"/>
              </a:lnSpc>
              <a:buFont typeface="+mj-lt"/>
              <a:buAutoNum type="arabicPeriod"/>
            </a:pPr>
            <a:r>
              <a:rPr lang="en-CA" sz="2400" dirty="0" smtClean="0"/>
              <a:t>How do proteins fold? i.e. How do proteins achieve their final folded structure?</a:t>
            </a:r>
          </a:p>
          <a:p>
            <a:pPr marL="342900" indent="-342900" algn="just">
              <a:lnSpc>
                <a:spcPct val="150000"/>
              </a:lnSpc>
              <a:buFont typeface="+mj-lt"/>
              <a:buAutoNum type="arabicPeriod"/>
            </a:pPr>
            <a:r>
              <a:rPr lang="en-CA" sz="2400" dirty="0" smtClean="0"/>
              <a:t>How do proteins fold so fast? Most proteins fold within milliseconds.</a:t>
            </a:r>
          </a:p>
          <a:p>
            <a:pPr marL="342900" indent="-342900" algn="just">
              <a:lnSpc>
                <a:spcPct val="150000"/>
              </a:lnSpc>
              <a:buFont typeface="+mj-lt"/>
              <a:buAutoNum type="arabicPeriod"/>
            </a:pPr>
            <a:r>
              <a:rPr lang="en-CA" sz="2400" dirty="0" smtClean="0"/>
              <a:t>Can we predict protein structures without experimentally solving them?</a:t>
            </a:r>
          </a:p>
          <a:p>
            <a:pPr marL="342900" indent="-342900" algn="just">
              <a:lnSpc>
                <a:spcPct val="150000"/>
              </a:lnSpc>
              <a:buFont typeface="+mj-lt"/>
              <a:buAutoNum type="arabicPeriod"/>
            </a:pPr>
            <a:r>
              <a:rPr lang="en-CA" sz="2400" dirty="0" smtClean="0"/>
              <a:t>Can we design artificial proteins with unique functions to solve some of our problems?</a:t>
            </a:r>
            <a:endParaRPr lang="en-IN" sz="2400" dirty="0"/>
          </a:p>
        </p:txBody>
      </p:sp>
    </p:spTree>
    <p:extLst>
      <p:ext uri="{BB962C8B-B14F-4D97-AF65-F5344CB8AC3E}">
        <p14:creationId xmlns:p14="http://schemas.microsoft.com/office/powerpoint/2010/main" val="293873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4"/>
          <p:cNvSpPr txBox="1">
            <a:spLocks noChangeArrowheads="1"/>
          </p:cNvSpPr>
          <p:nvPr/>
        </p:nvSpPr>
        <p:spPr bwMode="auto">
          <a:xfrm>
            <a:off x="190500" y="0"/>
            <a:ext cx="8763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a:solidFill>
                  <a:srgbClr val="C00000"/>
                </a:solidFill>
                <a:latin typeface="Arial" panose="020B0604020202020204" pitchFamily="34" charset="0"/>
                <a:cs typeface="Arial" panose="020B0604020202020204" pitchFamily="34" charset="0"/>
              </a:rPr>
              <a:t>The 3D structure of a protein is encoded in its primary sequence: Anfinsen’s Experiment</a:t>
            </a:r>
          </a:p>
        </p:txBody>
      </p:sp>
      <p:sp>
        <p:nvSpPr>
          <p:cNvPr id="33795" name="TextBox 1"/>
          <p:cNvSpPr txBox="1">
            <a:spLocks noChangeArrowheads="1"/>
          </p:cNvSpPr>
          <p:nvPr/>
        </p:nvSpPr>
        <p:spPr bwMode="auto">
          <a:xfrm>
            <a:off x="76200" y="1371600"/>
            <a:ext cx="4495800"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50000"/>
              </a:lnSpc>
              <a:spcBef>
                <a:spcPct val="0"/>
              </a:spcBef>
              <a:spcAft>
                <a:spcPts val="1200"/>
              </a:spcAft>
              <a:buFontTx/>
              <a:buNone/>
            </a:pPr>
            <a:r>
              <a:rPr lang="en-CA" altLang="en-US" sz="2000" b="1">
                <a:latin typeface="Arial" panose="020B0604020202020204" pitchFamily="34" charset="0"/>
              </a:rPr>
              <a:t>Thermodynamic hypothesis of Protein Folding:</a:t>
            </a:r>
            <a:r>
              <a:rPr lang="en-CA" altLang="en-US" sz="2000">
                <a:latin typeface="Arial" panose="020B0604020202020204" pitchFamily="34" charset="0"/>
              </a:rPr>
              <a:t> The interactions between the atoms in a protein control the folding of the protein molecule into a well-defined three-dimensional structure.</a:t>
            </a:r>
          </a:p>
          <a:p>
            <a:pPr>
              <a:lnSpc>
                <a:spcPct val="150000"/>
              </a:lnSpc>
              <a:spcBef>
                <a:spcPct val="0"/>
              </a:spcBef>
              <a:buFontTx/>
              <a:buNone/>
            </a:pPr>
            <a:r>
              <a:rPr lang="en-CA" altLang="en-US" sz="2000">
                <a:latin typeface="Arial" panose="020B0604020202020204" pitchFamily="34" charset="0"/>
              </a:rPr>
              <a:t>In other words, the protein sequence contains enough information required for the proper folding of the protein into its functional three-dimensional structure.</a:t>
            </a:r>
          </a:p>
        </p:txBody>
      </p:sp>
      <p:grpSp>
        <p:nvGrpSpPr>
          <p:cNvPr id="2" name="Group 1"/>
          <p:cNvGrpSpPr>
            <a:grpSpLocks/>
          </p:cNvGrpSpPr>
          <p:nvPr/>
        </p:nvGrpSpPr>
        <p:grpSpPr bwMode="auto">
          <a:xfrm>
            <a:off x="4495800" y="914400"/>
            <a:ext cx="4587875" cy="6019800"/>
            <a:chOff x="4495800" y="914400"/>
            <a:chExt cx="4587875" cy="6019800"/>
          </a:xfrm>
        </p:grpSpPr>
        <p:pic>
          <p:nvPicPr>
            <p:cNvPr id="19461" name="Picture 3" descr="figure_05_02"/>
            <p:cNvPicPr>
              <a:picLocks noChangeAspect="1" noChangeArrowheads="1"/>
            </p:cNvPicPr>
            <p:nvPr/>
          </p:nvPicPr>
          <p:blipFill>
            <a:blip r:embed="rId2">
              <a:extLst>
                <a:ext uri="{28A0092B-C50C-407E-A947-70E740481C1C}">
                  <a14:useLocalDpi xmlns:a14="http://schemas.microsoft.com/office/drawing/2010/main" val="0"/>
                </a:ext>
              </a:extLst>
            </a:blip>
            <a:srcRect b="3081"/>
            <a:stretch>
              <a:fillRect/>
            </a:stretch>
          </p:blipFill>
          <p:spPr bwMode="auto">
            <a:xfrm>
              <a:off x="4640263" y="914400"/>
              <a:ext cx="3817937" cy="312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2" name="Picture 1"/>
            <p:cNvPicPr>
              <a:picLocks noChangeAspect="1"/>
            </p:cNvPicPr>
            <p:nvPr/>
          </p:nvPicPr>
          <p:blipFill>
            <a:blip r:embed="rId3">
              <a:extLst>
                <a:ext uri="{28A0092B-C50C-407E-A947-70E740481C1C}">
                  <a14:useLocalDpi xmlns:a14="http://schemas.microsoft.com/office/drawing/2010/main" val="0"/>
                </a:ext>
              </a:extLst>
            </a:blip>
            <a:srcRect l="5475" b="36842"/>
            <a:stretch>
              <a:fillRect/>
            </a:stretch>
          </p:blipFill>
          <p:spPr bwMode="auto">
            <a:xfrm>
              <a:off x="4495800" y="3532188"/>
              <a:ext cx="4587875" cy="340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3795">
                                            <p:txEl>
                                              <p:pRg st="1" end="1"/>
                                            </p:txEl>
                                          </p:spTgt>
                                        </p:tgtEl>
                                        <p:attrNameLst>
                                          <p:attrName>style.visibility</p:attrName>
                                        </p:attrNameLst>
                                      </p:cBhvr>
                                      <p:to>
                                        <p:strVal val="visible"/>
                                      </p:to>
                                    </p:set>
                                    <p:animEffect transition="in" filter="fade">
                                      <p:cBhvr>
                                        <p:cTn id="7" dur="500"/>
                                        <p:tgtEl>
                                          <p:spTgt spid="3379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descr="Fig1_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38300" y="390525"/>
            <a:ext cx="5867400" cy="607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28598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descr="figure_05_03"/>
          <p:cNvPicPr>
            <a:picLocks noChangeAspect="1" noChangeArrowheads="1"/>
          </p:cNvPicPr>
          <p:nvPr/>
        </p:nvPicPr>
        <p:blipFill>
          <a:blip r:embed="rId2">
            <a:extLst>
              <a:ext uri="{28A0092B-C50C-407E-A947-70E740481C1C}">
                <a14:useLocalDpi xmlns:a14="http://schemas.microsoft.com/office/drawing/2010/main" val="0"/>
              </a:ext>
            </a:extLst>
          </a:blip>
          <a:srcRect b="3619"/>
          <a:stretch>
            <a:fillRect/>
          </a:stretch>
        </p:blipFill>
        <p:spPr bwMode="auto">
          <a:xfrm>
            <a:off x="717550" y="773113"/>
            <a:ext cx="7708900" cy="608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3" name="TextBox 4"/>
          <p:cNvSpPr txBox="1">
            <a:spLocks noChangeArrowheads="1"/>
          </p:cNvSpPr>
          <p:nvPr/>
        </p:nvSpPr>
        <p:spPr bwMode="auto">
          <a:xfrm>
            <a:off x="190500" y="0"/>
            <a:ext cx="8763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a:solidFill>
                  <a:srgbClr val="C00000"/>
                </a:solidFill>
                <a:latin typeface="Arial" panose="020B0604020202020204" pitchFamily="34" charset="0"/>
                <a:cs typeface="Arial" panose="020B0604020202020204" pitchFamily="34" charset="0"/>
              </a:rPr>
              <a:t>Anfinsen’s Experiment</a:t>
            </a:r>
          </a:p>
        </p:txBody>
      </p:sp>
      <p:grpSp>
        <p:nvGrpSpPr>
          <p:cNvPr id="6" name="Group 5"/>
          <p:cNvGrpSpPr>
            <a:grpSpLocks/>
          </p:cNvGrpSpPr>
          <p:nvPr/>
        </p:nvGrpSpPr>
        <p:grpSpPr bwMode="auto">
          <a:xfrm>
            <a:off x="717550" y="1600200"/>
            <a:ext cx="2482850" cy="5105400"/>
            <a:chOff x="717550" y="1600200"/>
            <a:chExt cx="2482850" cy="5105400"/>
          </a:xfrm>
        </p:grpSpPr>
        <p:sp>
          <p:nvSpPr>
            <p:cNvPr id="4" name="Rectangle 3"/>
            <p:cNvSpPr/>
            <p:nvPr/>
          </p:nvSpPr>
          <p:spPr>
            <a:xfrm>
              <a:off x="717550" y="2971800"/>
              <a:ext cx="2482850" cy="373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5" name="Rectangle 4"/>
            <p:cNvSpPr/>
            <p:nvPr/>
          </p:nvSpPr>
          <p:spPr>
            <a:xfrm>
              <a:off x="990600" y="1600200"/>
              <a:ext cx="172085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grpSp>
      <p:grpSp>
        <p:nvGrpSpPr>
          <p:cNvPr id="9" name="Group 8"/>
          <p:cNvGrpSpPr>
            <a:grpSpLocks/>
          </p:cNvGrpSpPr>
          <p:nvPr/>
        </p:nvGrpSpPr>
        <p:grpSpPr bwMode="auto">
          <a:xfrm>
            <a:off x="3352800" y="1600200"/>
            <a:ext cx="5073650" cy="5227638"/>
            <a:chOff x="3352800" y="1600200"/>
            <a:chExt cx="5073650" cy="5228305"/>
          </a:xfrm>
        </p:grpSpPr>
        <p:sp>
          <p:nvSpPr>
            <p:cNvPr id="7" name="Rectangle 6"/>
            <p:cNvSpPr/>
            <p:nvPr/>
          </p:nvSpPr>
          <p:spPr>
            <a:xfrm>
              <a:off x="3352800" y="2819556"/>
              <a:ext cx="5073650" cy="4008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8" name="Rectangle 7"/>
            <p:cNvSpPr/>
            <p:nvPr/>
          </p:nvSpPr>
          <p:spPr>
            <a:xfrm>
              <a:off x="5029200" y="1600200"/>
              <a:ext cx="2286000" cy="13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grpSp>
      <p:sp>
        <p:nvSpPr>
          <p:cNvPr id="20486" name="TextBox 1"/>
          <p:cNvSpPr txBox="1">
            <a:spLocks noChangeArrowheads="1"/>
          </p:cNvSpPr>
          <p:nvPr/>
        </p:nvSpPr>
        <p:spPr bwMode="auto">
          <a:xfrm>
            <a:off x="4994275" y="817563"/>
            <a:ext cx="304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a:latin typeface="Arial" panose="020B0604020202020204" pitchFamily="34" charset="0"/>
              </a:rPr>
              <a:t>BME beta mercapto ethanol</a:t>
            </a:r>
            <a:endParaRPr lang="en-IN" altLang="en-US" sz="180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figure_05_05"/>
          <p:cNvPicPr>
            <a:picLocks noChangeAspect="1" noChangeArrowheads="1"/>
          </p:cNvPicPr>
          <p:nvPr/>
        </p:nvPicPr>
        <p:blipFill>
          <a:blip r:embed="rId2">
            <a:extLst>
              <a:ext uri="{28A0092B-C50C-407E-A947-70E740481C1C}">
                <a14:useLocalDpi xmlns:a14="http://schemas.microsoft.com/office/drawing/2010/main" val="0"/>
              </a:ext>
            </a:extLst>
          </a:blip>
          <a:srcRect b="4137"/>
          <a:stretch>
            <a:fillRect/>
          </a:stretch>
        </p:blipFill>
        <p:spPr bwMode="auto">
          <a:xfrm>
            <a:off x="1139825" y="228600"/>
            <a:ext cx="6864350" cy="569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066800" y="2795335"/>
            <a:ext cx="7010400" cy="3224465"/>
            <a:chOff x="1066800" y="3429000"/>
            <a:chExt cx="7010400" cy="3224465"/>
          </a:xfrm>
          <a:solidFill>
            <a:schemeClr val="bg1"/>
          </a:solidFill>
        </p:grpSpPr>
        <p:sp>
          <p:nvSpPr>
            <p:cNvPr id="2" name="Rectangle 1"/>
            <p:cNvSpPr/>
            <p:nvPr/>
          </p:nvSpPr>
          <p:spPr>
            <a:xfrm>
              <a:off x="1066800" y="3962400"/>
              <a:ext cx="7010400" cy="26910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5" name="Rectangle 4"/>
            <p:cNvSpPr/>
            <p:nvPr/>
          </p:nvSpPr>
          <p:spPr>
            <a:xfrm>
              <a:off x="4953000" y="3429000"/>
              <a:ext cx="1752600" cy="685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grpSp>
      <p:sp>
        <p:nvSpPr>
          <p:cNvPr id="21508" name="TextBox 4"/>
          <p:cNvSpPr txBox="1">
            <a:spLocks noChangeArrowheads="1"/>
          </p:cNvSpPr>
          <p:nvPr/>
        </p:nvSpPr>
        <p:spPr bwMode="auto">
          <a:xfrm>
            <a:off x="190500" y="0"/>
            <a:ext cx="8763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a:solidFill>
                  <a:srgbClr val="C00000"/>
                </a:solidFill>
                <a:latin typeface="Arial" panose="020B0604020202020204" pitchFamily="34" charset="0"/>
                <a:cs typeface="Arial" panose="020B0604020202020204" pitchFamily="34" charset="0"/>
              </a:rPr>
              <a:t>Anfinsen’s Experiment</a:t>
            </a:r>
          </a:p>
        </p:txBody>
      </p:sp>
      <p:sp>
        <p:nvSpPr>
          <p:cNvPr id="4" name="TextBox 3"/>
          <p:cNvSpPr txBox="1">
            <a:spLocks noChangeArrowheads="1"/>
          </p:cNvSpPr>
          <p:nvPr/>
        </p:nvSpPr>
        <p:spPr bwMode="auto">
          <a:xfrm>
            <a:off x="228600" y="6096000"/>
            <a:ext cx="8686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b="1">
                <a:solidFill>
                  <a:srgbClr val="002060"/>
                </a:solidFill>
                <a:latin typeface="Arial" panose="020B0604020202020204" pitchFamily="34" charset="0"/>
              </a:rPr>
              <a:t>If we understand HOW PROTEINS FOLD, we can predict their structure from sequence! Then we can design proteins with novel functions.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1"/>
          <p:cNvSpPr txBox="1">
            <a:spLocks noChangeArrowheads="1"/>
          </p:cNvSpPr>
          <p:nvPr/>
        </p:nvSpPr>
        <p:spPr bwMode="auto">
          <a:xfrm>
            <a:off x="861690" y="762000"/>
            <a:ext cx="7420621"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dirty="0">
                <a:latin typeface="Arial" panose="020B0604020202020204" pitchFamily="34" charset="0"/>
              </a:rPr>
              <a:t>8 </a:t>
            </a:r>
            <a:r>
              <a:rPr lang="en-CA" altLang="en-US" sz="1800" dirty="0" err="1">
                <a:latin typeface="Arial" panose="020B0604020202020204" pitchFamily="34" charset="0"/>
              </a:rPr>
              <a:t>Cys</a:t>
            </a:r>
            <a:endParaRPr lang="en-CA" altLang="en-US" sz="1800" dirty="0">
              <a:latin typeface="Arial" panose="020B0604020202020204" pitchFamily="34" charset="0"/>
            </a:endParaRPr>
          </a:p>
          <a:p>
            <a:pPr>
              <a:spcBef>
                <a:spcPct val="0"/>
              </a:spcBef>
              <a:buFontTx/>
              <a:buNone/>
            </a:pPr>
            <a:endParaRPr lang="en-CA" altLang="en-US" sz="1800" dirty="0">
              <a:latin typeface="Arial" panose="020B0604020202020204" pitchFamily="34" charset="0"/>
            </a:endParaRPr>
          </a:p>
          <a:p>
            <a:pPr>
              <a:spcBef>
                <a:spcPct val="0"/>
              </a:spcBef>
              <a:buFontTx/>
              <a:buNone/>
            </a:pPr>
            <a:r>
              <a:rPr lang="en-CA" altLang="en-US" sz="1800" dirty="0">
                <a:latin typeface="Arial" panose="020B0604020202020204" pitchFamily="34" charset="0"/>
              </a:rPr>
              <a:t>Select two at a time to form a disulphide bond</a:t>
            </a:r>
          </a:p>
          <a:p>
            <a:pPr>
              <a:spcBef>
                <a:spcPct val="0"/>
              </a:spcBef>
              <a:buFontTx/>
              <a:buNone/>
            </a:pPr>
            <a:endParaRPr lang="en-CA" altLang="en-US" sz="1800" dirty="0">
              <a:latin typeface="Arial" panose="020B0604020202020204" pitchFamily="34" charset="0"/>
            </a:endParaRPr>
          </a:p>
          <a:p>
            <a:pPr>
              <a:spcBef>
                <a:spcPct val="0"/>
              </a:spcBef>
              <a:buFontTx/>
              <a:buNone/>
            </a:pPr>
            <a:r>
              <a:rPr lang="en-CA" altLang="en-US" baseline="30000" dirty="0">
                <a:latin typeface="Arial" panose="020B0604020202020204" pitchFamily="34" charset="0"/>
              </a:rPr>
              <a:t>8</a:t>
            </a:r>
            <a:r>
              <a:rPr lang="en-CA" altLang="en-US" dirty="0">
                <a:latin typeface="Arial" panose="020B0604020202020204" pitchFamily="34" charset="0"/>
              </a:rPr>
              <a:t>C</a:t>
            </a:r>
            <a:r>
              <a:rPr lang="en-CA" altLang="en-US" baseline="-25000" dirty="0">
                <a:latin typeface="Arial" panose="020B0604020202020204" pitchFamily="34" charset="0"/>
              </a:rPr>
              <a:t>2</a:t>
            </a:r>
            <a:r>
              <a:rPr lang="en-CA" altLang="en-US" dirty="0">
                <a:latin typeface="Arial" panose="020B0604020202020204" pitchFamily="34" charset="0"/>
              </a:rPr>
              <a:t> * </a:t>
            </a:r>
            <a:r>
              <a:rPr lang="en-CA" altLang="en-US" baseline="30000" dirty="0">
                <a:latin typeface="Arial" panose="020B0604020202020204" pitchFamily="34" charset="0"/>
              </a:rPr>
              <a:t>6</a:t>
            </a:r>
            <a:r>
              <a:rPr lang="en-CA" altLang="en-US" dirty="0">
                <a:latin typeface="Arial" panose="020B0604020202020204" pitchFamily="34" charset="0"/>
              </a:rPr>
              <a:t>C</a:t>
            </a:r>
            <a:r>
              <a:rPr lang="en-CA" altLang="en-US" baseline="-25000" dirty="0">
                <a:latin typeface="Arial" panose="020B0604020202020204" pitchFamily="34" charset="0"/>
              </a:rPr>
              <a:t>2</a:t>
            </a:r>
            <a:r>
              <a:rPr lang="en-CA" altLang="en-US" dirty="0">
                <a:latin typeface="Arial" panose="020B0604020202020204" pitchFamily="34" charset="0"/>
              </a:rPr>
              <a:t> * </a:t>
            </a:r>
            <a:r>
              <a:rPr lang="en-CA" altLang="en-US" baseline="30000" dirty="0">
                <a:latin typeface="Arial" panose="020B0604020202020204" pitchFamily="34" charset="0"/>
              </a:rPr>
              <a:t>4</a:t>
            </a:r>
            <a:r>
              <a:rPr lang="en-CA" altLang="en-US" dirty="0">
                <a:latin typeface="Arial" panose="020B0604020202020204" pitchFamily="34" charset="0"/>
              </a:rPr>
              <a:t>C</a:t>
            </a:r>
            <a:r>
              <a:rPr lang="en-CA" altLang="en-US" baseline="-25000" dirty="0">
                <a:latin typeface="Arial" panose="020B0604020202020204" pitchFamily="34" charset="0"/>
              </a:rPr>
              <a:t>2</a:t>
            </a:r>
            <a:r>
              <a:rPr lang="en-CA" altLang="en-US" dirty="0">
                <a:latin typeface="Arial" panose="020B0604020202020204" pitchFamily="34" charset="0"/>
              </a:rPr>
              <a:t> * </a:t>
            </a:r>
            <a:r>
              <a:rPr lang="en-CA" altLang="en-US" baseline="30000" dirty="0">
                <a:latin typeface="Arial" panose="020B0604020202020204" pitchFamily="34" charset="0"/>
              </a:rPr>
              <a:t>2</a:t>
            </a:r>
            <a:r>
              <a:rPr lang="en-CA" altLang="en-US" dirty="0">
                <a:latin typeface="Arial" panose="020B0604020202020204" pitchFamily="34" charset="0"/>
              </a:rPr>
              <a:t>C</a:t>
            </a:r>
            <a:r>
              <a:rPr lang="en-CA" altLang="en-US" baseline="-25000" dirty="0">
                <a:latin typeface="Arial" panose="020B0604020202020204" pitchFamily="34" charset="0"/>
              </a:rPr>
              <a:t>2</a:t>
            </a:r>
            <a:r>
              <a:rPr lang="en-CA" altLang="en-US" dirty="0">
                <a:latin typeface="Arial" panose="020B0604020202020204" pitchFamily="34" charset="0"/>
              </a:rPr>
              <a:t> / 4! = 2520/4! = 105</a:t>
            </a:r>
            <a:endParaRPr lang="en-IN" altLang="en-US" dirty="0">
              <a:latin typeface="Arial" panose="020B0604020202020204" pitchFamily="34" charset="0"/>
            </a:endParaRPr>
          </a:p>
        </p:txBody>
      </p:sp>
      <p:cxnSp>
        <p:nvCxnSpPr>
          <p:cNvPr id="3" name="Straight Arrow Connector 2"/>
          <p:cNvCxnSpPr/>
          <p:nvPr/>
        </p:nvCxnSpPr>
        <p:spPr>
          <a:xfrm flipV="1">
            <a:off x="1238864" y="2454771"/>
            <a:ext cx="0" cy="1050429"/>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0" y="3505200"/>
            <a:ext cx="2362200" cy="584775"/>
          </a:xfrm>
          <a:prstGeom prst="rect">
            <a:avLst/>
          </a:prstGeom>
          <a:noFill/>
        </p:spPr>
        <p:txBody>
          <a:bodyPr wrap="square" rtlCol="0">
            <a:spAutoFit/>
          </a:bodyPr>
          <a:lstStyle/>
          <a:p>
            <a:pPr algn="ctr"/>
            <a:r>
              <a:rPr lang="en-CA" sz="1600" dirty="0" smtClean="0"/>
              <a:t># of ways to choose the first disulfide bond</a:t>
            </a:r>
            <a:endParaRPr lang="en-IN" sz="1600" dirty="0"/>
          </a:p>
        </p:txBody>
      </p:sp>
      <p:cxnSp>
        <p:nvCxnSpPr>
          <p:cNvPr id="8" name="Straight Arrow Connector 7"/>
          <p:cNvCxnSpPr/>
          <p:nvPr/>
        </p:nvCxnSpPr>
        <p:spPr>
          <a:xfrm flipV="1">
            <a:off x="4972664" y="2378571"/>
            <a:ext cx="0" cy="1050429"/>
          </a:xfrm>
          <a:prstGeom prst="straightConnector1">
            <a:avLst/>
          </a:prstGeom>
          <a:ln w="127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733800" y="3429000"/>
            <a:ext cx="3200400" cy="1077218"/>
          </a:xfrm>
          <a:prstGeom prst="rect">
            <a:avLst/>
          </a:prstGeom>
          <a:noFill/>
        </p:spPr>
        <p:txBody>
          <a:bodyPr wrap="square" rtlCol="0">
            <a:spAutoFit/>
          </a:bodyPr>
          <a:lstStyle/>
          <a:p>
            <a:pPr algn="ctr"/>
            <a:r>
              <a:rPr lang="en-CA" sz="1600" dirty="0" smtClean="0"/>
              <a:t>It does not matter in which order the FOUR disulphide bonds are formed. # of permutations of FOUR disulfide bonds.</a:t>
            </a:r>
            <a:endParaRPr lang="en-IN" sz="16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TextBox 6"/>
          <p:cNvSpPr txBox="1">
            <a:spLocks noChangeArrowheads="1"/>
          </p:cNvSpPr>
          <p:nvPr/>
        </p:nvSpPr>
        <p:spPr bwMode="auto">
          <a:xfrm>
            <a:off x="103853" y="625148"/>
            <a:ext cx="8936294" cy="189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50000"/>
              </a:lnSpc>
              <a:spcBef>
                <a:spcPct val="0"/>
              </a:spcBef>
              <a:buFontTx/>
              <a:buNone/>
            </a:pPr>
            <a:r>
              <a:rPr lang="en-CA" altLang="en-US" sz="2400" b="1" dirty="0" smtClean="0">
                <a:latin typeface="Arial" panose="020B0604020202020204" pitchFamily="34" charset="0"/>
              </a:rPr>
              <a:t>3. Can we predict protein structure from sequence</a:t>
            </a:r>
            <a:endParaRPr lang="en-CA" altLang="en-US" sz="2400" b="1" dirty="0">
              <a:latin typeface="Arial" panose="020B0604020202020204" pitchFamily="34" charset="0"/>
            </a:endParaRPr>
          </a:p>
          <a:p>
            <a:pPr marL="285750" indent="-285750">
              <a:lnSpc>
                <a:spcPct val="150000"/>
              </a:lnSpc>
              <a:spcBef>
                <a:spcPct val="0"/>
              </a:spcBef>
            </a:pPr>
            <a:r>
              <a:rPr lang="en-CA" altLang="en-US" sz="1800" dirty="0" smtClean="0">
                <a:latin typeface="Arial" panose="020B0604020202020204" pitchFamily="34" charset="0"/>
              </a:rPr>
              <a:t>Anfinsen’s experiment demonstrates that a protein sequence encodes its structure.</a:t>
            </a:r>
          </a:p>
          <a:p>
            <a:pPr marL="285750" indent="-285750">
              <a:lnSpc>
                <a:spcPct val="150000"/>
              </a:lnSpc>
              <a:spcBef>
                <a:spcPct val="0"/>
              </a:spcBef>
            </a:pPr>
            <a:r>
              <a:rPr lang="en-CA" altLang="en-US" sz="1800" dirty="0" smtClean="0">
                <a:latin typeface="Arial" panose="020B0604020202020204" pitchFamily="34" charset="0"/>
              </a:rPr>
              <a:t>Can we decipher this code? I.e. can we predict the structure of a protein from its primary sequence?</a:t>
            </a:r>
            <a:endParaRPr lang="en-IN" altLang="en-US" sz="1800" dirty="0">
              <a:latin typeface="Arial" panose="020B0604020202020204" pitchFamily="34" charset="0"/>
            </a:endParaRPr>
          </a:p>
        </p:txBody>
      </p:sp>
      <p:grpSp>
        <p:nvGrpSpPr>
          <p:cNvPr id="2" name="Group 1"/>
          <p:cNvGrpSpPr/>
          <p:nvPr/>
        </p:nvGrpSpPr>
        <p:grpSpPr>
          <a:xfrm>
            <a:off x="3429000" y="2057400"/>
            <a:ext cx="4209375" cy="577430"/>
            <a:chOff x="2868613" y="2541684"/>
            <a:chExt cx="4209375" cy="577430"/>
          </a:xfrm>
        </p:grpSpPr>
        <p:sp>
          <p:nvSpPr>
            <p:cNvPr id="24579" name="TextBox 2"/>
            <p:cNvSpPr txBox="1">
              <a:spLocks noChangeArrowheads="1"/>
            </p:cNvSpPr>
            <p:nvPr/>
          </p:nvSpPr>
          <p:spPr bwMode="auto">
            <a:xfrm>
              <a:off x="2868613" y="2749782"/>
              <a:ext cx="12747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b="1" dirty="0">
                  <a:solidFill>
                    <a:srgbClr val="0070C0"/>
                  </a:solidFill>
                  <a:latin typeface="Arial" panose="020B0604020202020204" pitchFamily="34" charset="0"/>
                </a:rPr>
                <a:t>Sequence</a:t>
              </a:r>
              <a:endParaRPr lang="en-IN" altLang="en-US" sz="1800" b="1" dirty="0">
                <a:solidFill>
                  <a:srgbClr val="0070C0"/>
                </a:solidFill>
                <a:latin typeface="Arial" panose="020B0604020202020204" pitchFamily="34" charset="0"/>
              </a:endParaRPr>
            </a:p>
          </p:txBody>
        </p:sp>
        <p:cxnSp>
          <p:nvCxnSpPr>
            <p:cNvPr id="5" name="Straight Arrow Connector 4"/>
            <p:cNvCxnSpPr/>
            <p:nvPr/>
          </p:nvCxnSpPr>
          <p:spPr>
            <a:xfrm>
              <a:off x="4267200" y="2934726"/>
              <a:ext cx="1440000" cy="0"/>
            </a:xfrm>
            <a:prstGeom prst="straightConnector1">
              <a:avLst/>
            </a:prstGeom>
            <a:ln w="15875">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24581" name="TextBox 5"/>
            <p:cNvSpPr txBox="1">
              <a:spLocks noChangeArrowheads="1"/>
            </p:cNvSpPr>
            <p:nvPr/>
          </p:nvSpPr>
          <p:spPr bwMode="auto">
            <a:xfrm>
              <a:off x="5867400" y="2749782"/>
              <a:ext cx="12105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b="1" dirty="0">
                  <a:solidFill>
                    <a:srgbClr val="0070C0"/>
                  </a:solidFill>
                  <a:latin typeface="Arial" panose="020B0604020202020204" pitchFamily="34" charset="0"/>
                </a:rPr>
                <a:t>Structure</a:t>
              </a:r>
              <a:endParaRPr lang="en-IN" altLang="en-US" sz="1800" b="1" dirty="0">
                <a:solidFill>
                  <a:srgbClr val="0070C0"/>
                </a:solidFill>
                <a:latin typeface="Arial" panose="020B0604020202020204" pitchFamily="34" charset="0"/>
              </a:endParaRPr>
            </a:p>
          </p:txBody>
        </p:sp>
        <p:sp>
          <p:nvSpPr>
            <p:cNvPr id="8" name="TextBox 5"/>
            <p:cNvSpPr txBox="1">
              <a:spLocks noChangeArrowheads="1"/>
            </p:cNvSpPr>
            <p:nvPr/>
          </p:nvSpPr>
          <p:spPr bwMode="auto">
            <a:xfrm>
              <a:off x="4298633" y="2541684"/>
              <a:ext cx="13131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b="1" dirty="0" smtClean="0">
                  <a:solidFill>
                    <a:srgbClr val="0070C0"/>
                  </a:solidFill>
                  <a:latin typeface="Arial" panose="020B0604020202020204" pitchFamily="34" charset="0"/>
                </a:rPr>
                <a:t>Prediction</a:t>
              </a:r>
              <a:endParaRPr lang="en-IN" altLang="en-US" sz="1800" b="1" dirty="0">
                <a:solidFill>
                  <a:srgbClr val="0070C0"/>
                </a:solidFill>
                <a:latin typeface="Arial" panose="020B0604020202020204" pitchFamily="34" charset="0"/>
              </a:endParaRPr>
            </a:p>
          </p:txBody>
        </p:sp>
      </p:grpSp>
      <p:graphicFrame>
        <p:nvGraphicFramePr>
          <p:cNvPr id="7" name="Table 6"/>
          <p:cNvGraphicFramePr>
            <a:graphicFrameLocks noGrp="1"/>
          </p:cNvGraphicFramePr>
          <p:nvPr>
            <p:extLst>
              <p:ext uri="{D42A27DB-BD31-4B8C-83A1-F6EECF244321}">
                <p14:modId xmlns:p14="http://schemas.microsoft.com/office/powerpoint/2010/main" val="589489992"/>
              </p:ext>
            </p:extLst>
          </p:nvPr>
        </p:nvGraphicFramePr>
        <p:xfrm>
          <a:off x="486126" y="4950438"/>
          <a:ext cx="1066800" cy="1371600"/>
        </p:xfrm>
        <a:graphic>
          <a:graphicData uri="http://schemas.openxmlformats.org/drawingml/2006/table">
            <a:tbl>
              <a:tblPr firstRow="1" bandRow="1">
                <a:tableStyleId>{5940675A-B579-460E-94D1-54222C63F5DA}</a:tableStyleId>
              </a:tblPr>
              <a:tblGrid>
                <a:gridCol w="266700">
                  <a:extLst>
                    <a:ext uri="{9D8B030D-6E8A-4147-A177-3AD203B41FA5}">
                      <a16:colId xmlns:a16="http://schemas.microsoft.com/office/drawing/2014/main" val="20000"/>
                    </a:ext>
                  </a:extLst>
                </a:gridCol>
                <a:gridCol w="266700">
                  <a:extLst>
                    <a:ext uri="{9D8B030D-6E8A-4147-A177-3AD203B41FA5}">
                      <a16:colId xmlns:a16="http://schemas.microsoft.com/office/drawing/2014/main" val="20001"/>
                    </a:ext>
                  </a:extLst>
                </a:gridCol>
                <a:gridCol w="266700">
                  <a:extLst>
                    <a:ext uri="{9D8B030D-6E8A-4147-A177-3AD203B41FA5}">
                      <a16:colId xmlns:a16="http://schemas.microsoft.com/office/drawing/2014/main" val="20002"/>
                    </a:ext>
                  </a:extLst>
                </a:gridCol>
                <a:gridCol w="266700">
                  <a:extLst>
                    <a:ext uri="{9D8B030D-6E8A-4147-A177-3AD203B41FA5}">
                      <a16:colId xmlns:a16="http://schemas.microsoft.com/office/drawing/2014/main" val="20003"/>
                    </a:ext>
                  </a:extLst>
                </a:gridCol>
              </a:tblGrid>
              <a:tr h="274320">
                <a:tc>
                  <a:txBody>
                    <a:bodyPr/>
                    <a:lstStyle/>
                    <a:p>
                      <a:pPr algn="ctr"/>
                      <a:r>
                        <a:rPr lang="en-CA" sz="1200" dirty="0" smtClean="0">
                          <a:latin typeface="Arial" panose="020B0604020202020204" pitchFamily="34" charset="0"/>
                          <a:cs typeface="Arial" panose="020B0604020202020204" pitchFamily="34" charset="0"/>
                        </a:rPr>
                        <a:t>A</a:t>
                      </a:r>
                      <a:endParaRPr lang="en-IN" sz="1200" dirty="0">
                        <a:latin typeface="Arial" panose="020B0604020202020204" pitchFamily="34" charset="0"/>
                        <a:cs typeface="Arial" panose="020B0604020202020204" pitchFamily="34" charset="0"/>
                      </a:endParaRPr>
                    </a:p>
                  </a:txBody>
                  <a:tcPr anchor="ctr"/>
                </a:tc>
                <a:tc>
                  <a:txBody>
                    <a:bodyPr/>
                    <a:lstStyle/>
                    <a:p>
                      <a:pPr algn="ctr"/>
                      <a:r>
                        <a:rPr lang="en-CA" sz="1200" dirty="0" smtClean="0">
                          <a:latin typeface="Arial" panose="020B0604020202020204" pitchFamily="34" charset="0"/>
                          <a:cs typeface="Arial" panose="020B0604020202020204" pitchFamily="34" charset="0"/>
                        </a:rPr>
                        <a:t>C</a:t>
                      </a:r>
                      <a:endParaRPr lang="en-IN" sz="1200" dirty="0">
                        <a:latin typeface="Arial" panose="020B0604020202020204" pitchFamily="34" charset="0"/>
                        <a:cs typeface="Arial" panose="020B0604020202020204" pitchFamily="34" charset="0"/>
                      </a:endParaRPr>
                    </a:p>
                  </a:txBody>
                  <a:tcPr anchor="ctr"/>
                </a:tc>
                <a:tc>
                  <a:txBody>
                    <a:bodyPr/>
                    <a:lstStyle/>
                    <a:p>
                      <a:pPr algn="ctr"/>
                      <a:r>
                        <a:rPr lang="en-CA" sz="1200" dirty="0" smtClean="0">
                          <a:latin typeface="Arial" panose="020B0604020202020204" pitchFamily="34" charset="0"/>
                          <a:cs typeface="Arial" panose="020B0604020202020204" pitchFamily="34" charset="0"/>
                        </a:rPr>
                        <a:t>D</a:t>
                      </a:r>
                      <a:endParaRPr lang="en-IN" sz="1200" dirty="0">
                        <a:latin typeface="Arial" panose="020B0604020202020204" pitchFamily="34" charset="0"/>
                        <a:cs typeface="Arial" panose="020B0604020202020204" pitchFamily="34" charset="0"/>
                      </a:endParaRPr>
                    </a:p>
                  </a:txBody>
                  <a:tcPr anchor="ctr"/>
                </a:tc>
                <a:tc>
                  <a:txBody>
                    <a:bodyPr/>
                    <a:lstStyle/>
                    <a:p>
                      <a:pPr algn="ctr"/>
                      <a:r>
                        <a:rPr lang="en-CA" sz="1200" dirty="0" smtClean="0">
                          <a:latin typeface="Arial" panose="020B0604020202020204" pitchFamily="34" charset="0"/>
                          <a:cs typeface="Arial" panose="020B0604020202020204" pitchFamily="34" charset="0"/>
                        </a:rPr>
                        <a:t>E</a:t>
                      </a:r>
                      <a:endParaRPr lang="en-IN"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0"/>
                  </a:ext>
                </a:extLst>
              </a:tr>
              <a:tr h="274320">
                <a:tc>
                  <a:txBody>
                    <a:bodyPr/>
                    <a:lstStyle/>
                    <a:p>
                      <a:pPr algn="ctr"/>
                      <a:r>
                        <a:rPr lang="en-CA" sz="1200" dirty="0" smtClean="0">
                          <a:latin typeface="Arial" panose="020B0604020202020204" pitchFamily="34" charset="0"/>
                          <a:cs typeface="Arial" panose="020B0604020202020204" pitchFamily="34" charset="0"/>
                        </a:rPr>
                        <a:t>F</a:t>
                      </a:r>
                      <a:endParaRPr lang="en-IN" sz="1200" dirty="0">
                        <a:latin typeface="Arial" panose="020B0604020202020204" pitchFamily="34" charset="0"/>
                        <a:cs typeface="Arial" panose="020B0604020202020204" pitchFamily="34" charset="0"/>
                      </a:endParaRPr>
                    </a:p>
                  </a:txBody>
                  <a:tcPr anchor="ctr"/>
                </a:tc>
                <a:tc>
                  <a:txBody>
                    <a:bodyPr/>
                    <a:lstStyle/>
                    <a:p>
                      <a:pPr algn="ctr"/>
                      <a:r>
                        <a:rPr lang="en-CA" sz="1200" dirty="0" smtClean="0">
                          <a:latin typeface="Arial" panose="020B0604020202020204" pitchFamily="34" charset="0"/>
                          <a:cs typeface="Arial" panose="020B0604020202020204" pitchFamily="34" charset="0"/>
                        </a:rPr>
                        <a:t>G</a:t>
                      </a:r>
                      <a:endParaRPr lang="en-IN" sz="1200" dirty="0">
                        <a:latin typeface="Arial" panose="020B0604020202020204" pitchFamily="34" charset="0"/>
                        <a:cs typeface="Arial" panose="020B0604020202020204" pitchFamily="34" charset="0"/>
                      </a:endParaRPr>
                    </a:p>
                  </a:txBody>
                  <a:tcPr anchor="ctr"/>
                </a:tc>
                <a:tc>
                  <a:txBody>
                    <a:bodyPr/>
                    <a:lstStyle/>
                    <a:p>
                      <a:pPr algn="ctr"/>
                      <a:r>
                        <a:rPr lang="en-CA" sz="1200" dirty="0" smtClean="0">
                          <a:latin typeface="Arial" panose="020B0604020202020204" pitchFamily="34" charset="0"/>
                          <a:cs typeface="Arial" panose="020B0604020202020204" pitchFamily="34" charset="0"/>
                        </a:rPr>
                        <a:t>H</a:t>
                      </a:r>
                      <a:endParaRPr lang="en-IN" sz="1200" dirty="0">
                        <a:latin typeface="Arial" panose="020B0604020202020204" pitchFamily="34" charset="0"/>
                        <a:cs typeface="Arial" panose="020B0604020202020204" pitchFamily="34" charset="0"/>
                      </a:endParaRPr>
                    </a:p>
                  </a:txBody>
                  <a:tcPr anchor="ctr"/>
                </a:tc>
                <a:tc>
                  <a:txBody>
                    <a:bodyPr/>
                    <a:lstStyle/>
                    <a:p>
                      <a:pPr algn="ctr"/>
                      <a:r>
                        <a:rPr lang="en-CA" sz="1200" dirty="0" smtClean="0">
                          <a:latin typeface="Arial" panose="020B0604020202020204" pitchFamily="34" charset="0"/>
                          <a:cs typeface="Arial" panose="020B0604020202020204" pitchFamily="34" charset="0"/>
                        </a:rPr>
                        <a:t>I</a:t>
                      </a:r>
                      <a:endParaRPr lang="en-IN"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274320">
                <a:tc>
                  <a:txBody>
                    <a:bodyPr/>
                    <a:lstStyle/>
                    <a:p>
                      <a:pPr algn="ctr"/>
                      <a:r>
                        <a:rPr lang="en-CA" sz="1200" dirty="0" smtClean="0">
                          <a:latin typeface="Arial" panose="020B0604020202020204" pitchFamily="34" charset="0"/>
                          <a:cs typeface="Arial" panose="020B0604020202020204" pitchFamily="34" charset="0"/>
                        </a:rPr>
                        <a:t>K</a:t>
                      </a:r>
                      <a:endParaRPr lang="en-IN" sz="1200" dirty="0">
                        <a:latin typeface="Arial" panose="020B0604020202020204" pitchFamily="34" charset="0"/>
                        <a:cs typeface="Arial" panose="020B0604020202020204" pitchFamily="34" charset="0"/>
                      </a:endParaRPr>
                    </a:p>
                  </a:txBody>
                  <a:tcPr anchor="ctr"/>
                </a:tc>
                <a:tc>
                  <a:txBody>
                    <a:bodyPr/>
                    <a:lstStyle/>
                    <a:p>
                      <a:pPr algn="ctr"/>
                      <a:r>
                        <a:rPr lang="en-CA" sz="1200" dirty="0" smtClean="0">
                          <a:latin typeface="Arial" panose="020B0604020202020204" pitchFamily="34" charset="0"/>
                          <a:cs typeface="Arial" panose="020B0604020202020204" pitchFamily="34" charset="0"/>
                        </a:rPr>
                        <a:t>L</a:t>
                      </a:r>
                      <a:endParaRPr lang="en-IN" sz="1200" dirty="0">
                        <a:latin typeface="Arial" panose="020B0604020202020204" pitchFamily="34" charset="0"/>
                        <a:cs typeface="Arial" panose="020B0604020202020204" pitchFamily="34" charset="0"/>
                      </a:endParaRPr>
                    </a:p>
                  </a:txBody>
                  <a:tcPr anchor="ctr"/>
                </a:tc>
                <a:tc>
                  <a:txBody>
                    <a:bodyPr/>
                    <a:lstStyle/>
                    <a:p>
                      <a:pPr algn="ctr"/>
                      <a:r>
                        <a:rPr lang="en-CA" sz="1200" dirty="0" smtClean="0">
                          <a:latin typeface="Arial" panose="020B0604020202020204" pitchFamily="34" charset="0"/>
                          <a:cs typeface="Arial" panose="020B0604020202020204" pitchFamily="34" charset="0"/>
                        </a:rPr>
                        <a:t>M</a:t>
                      </a:r>
                      <a:endParaRPr lang="en-IN" sz="1200" dirty="0">
                        <a:latin typeface="Arial" panose="020B0604020202020204" pitchFamily="34" charset="0"/>
                        <a:cs typeface="Arial" panose="020B0604020202020204" pitchFamily="34" charset="0"/>
                      </a:endParaRPr>
                    </a:p>
                  </a:txBody>
                  <a:tcPr anchor="ctr"/>
                </a:tc>
                <a:tc>
                  <a:txBody>
                    <a:bodyPr/>
                    <a:lstStyle/>
                    <a:p>
                      <a:pPr algn="ctr"/>
                      <a:r>
                        <a:rPr lang="en-CA" sz="1200" dirty="0" smtClean="0">
                          <a:latin typeface="Arial" panose="020B0604020202020204" pitchFamily="34" charset="0"/>
                          <a:cs typeface="Arial" panose="020B0604020202020204" pitchFamily="34" charset="0"/>
                        </a:rPr>
                        <a:t>N</a:t>
                      </a:r>
                      <a:endParaRPr lang="en-IN"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274320">
                <a:tc>
                  <a:txBody>
                    <a:bodyPr/>
                    <a:lstStyle/>
                    <a:p>
                      <a:pPr algn="ctr"/>
                      <a:r>
                        <a:rPr lang="en-CA" sz="1200" dirty="0" smtClean="0">
                          <a:latin typeface="Arial" panose="020B0604020202020204" pitchFamily="34" charset="0"/>
                          <a:cs typeface="Arial" panose="020B0604020202020204" pitchFamily="34" charset="0"/>
                        </a:rPr>
                        <a:t>P</a:t>
                      </a:r>
                      <a:endParaRPr lang="en-IN" sz="1200" dirty="0">
                        <a:latin typeface="Arial" panose="020B0604020202020204" pitchFamily="34" charset="0"/>
                        <a:cs typeface="Arial" panose="020B0604020202020204" pitchFamily="34" charset="0"/>
                      </a:endParaRPr>
                    </a:p>
                  </a:txBody>
                  <a:tcPr anchor="ctr"/>
                </a:tc>
                <a:tc>
                  <a:txBody>
                    <a:bodyPr/>
                    <a:lstStyle/>
                    <a:p>
                      <a:pPr algn="ctr"/>
                      <a:r>
                        <a:rPr lang="en-CA" sz="1200" dirty="0" smtClean="0">
                          <a:latin typeface="Arial" panose="020B0604020202020204" pitchFamily="34" charset="0"/>
                          <a:cs typeface="Arial" panose="020B0604020202020204" pitchFamily="34" charset="0"/>
                        </a:rPr>
                        <a:t>Q</a:t>
                      </a:r>
                      <a:endParaRPr lang="en-IN" sz="1200" dirty="0">
                        <a:latin typeface="Arial" panose="020B0604020202020204" pitchFamily="34" charset="0"/>
                        <a:cs typeface="Arial" panose="020B0604020202020204" pitchFamily="34" charset="0"/>
                      </a:endParaRPr>
                    </a:p>
                  </a:txBody>
                  <a:tcPr anchor="ctr"/>
                </a:tc>
                <a:tc>
                  <a:txBody>
                    <a:bodyPr/>
                    <a:lstStyle/>
                    <a:p>
                      <a:pPr algn="ctr"/>
                      <a:r>
                        <a:rPr lang="en-CA" sz="1200" dirty="0" smtClean="0">
                          <a:latin typeface="Arial" panose="020B0604020202020204" pitchFamily="34" charset="0"/>
                          <a:cs typeface="Arial" panose="020B0604020202020204" pitchFamily="34" charset="0"/>
                        </a:rPr>
                        <a:t>R</a:t>
                      </a:r>
                      <a:endParaRPr lang="en-IN" sz="1200" dirty="0">
                        <a:latin typeface="Arial" panose="020B0604020202020204" pitchFamily="34" charset="0"/>
                        <a:cs typeface="Arial" panose="020B0604020202020204" pitchFamily="34" charset="0"/>
                      </a:endParaRPr>
                    </a:p>
                  </a:txBody>
                  <a:tcPr anchor="ctr"/>
                </a:tc>
                <a:tc>
                  <a:txBody>
                    <a:bodyPr/>
                    <a:lstStyle/>
                    <a:p>
                      <a:pPr algn="ctr"/>
                      <a:r>
                        <a:rPr lang="en-CA" sz="1200" dirty="0" smtClean="0">
                          <a:latin typeface="Arial" panose="020B0604020202020204" pitchFamily="34" charset="0"/>
                          <a:cs typeface="Arial" panose="020B0604020202020204" pitchFamily="34" charset="0"/>
                        </a:rPr>
                        <a:t>S</a:t>
                      </a:r>
                      <a:endParaRPr lang="en-IN"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274320">
                <a:tc>
                  <a:txBody>
                    <a:bodyPr/>
                    <a:lstStyle/>
                    <a:p>
                      <a:pPr algn="ctr"/>
                      <a:r>
                        <a:rPr lang="en-CA" sz="1200" dirty="0" smtClean="0">
                          <a:latin typeface="Arial" panose="020B0604020202020204" pitchFamily="34" charset="0"/>
                          <a:cs typeface="Arial" panose="020B0604020202020204" pitchFamily="34" charset="0"/>
                        </a:rPr>
                        <a:t>T</a:t>
                      </a:r>
                      <a:endParaRPr lang="en-IN" sz="1200" dirty="0">
                        <a:latin typeface="Arial" panose="020B0604020202020204" pitchFamily="34" charset="0"/>
                        <a:cs typeface="Arial" panose="020B0604020202020204" pitchFamily="34" charset="0"/>
                      </a:endParaRPr>
                    </a:p>
                  </a:txBody>
                  <a:tcPr anchor="ctr"/>
                </a:tc>
                <a:tc>
                  <a:txBody>
                    <a:bodyPr/>
                    <a:lstStyle/>
                    <a:p>
                      <a:pPr algn="ctr"/>
                      <a:r>
                        <a:rPr lang="en-CA" sz="1200" dirty="0" smtClean="0">
                          <a:latin typeface="Arial" panose="020B0604020202020204" pitchFamily="34" charset="0"/>
                          <a:cs typeface="Arial" panose="020B0604020202020204" pitchFamily="34" charset="0"/>
                        </a:rPr>
                        <a:t>V</a:t>
                      </a:r>
                      <a:endParaRPr lang="en-IN" sz="1200" dirty="0">
                        <a:latin typeface="Arial" panose="020B0604020202020204" pitchFamily="34" charset="0"/>
                        <a:cs typeface="Arial" panose="020B0604020202020204" pitchFamily="34" charset="0"/>
                      </a:endParaRPr>
                    </a:p>
                  </a:txBody>
                  <a:tcPr anchor="ctr"/>
                </a:tc>
                <a:tc>
                  <a:txBody>
                    <a:bodyPr/>
                    <a:lstStyle/>
                    <a:p>
                      <a:pPr algn="ctr"/>
                      <a:r>
                        <a:rPr lang="en-CA" sz="1200" dirty="0" smtClean="0">
                          <a:latin typeface="Arial" panose="020B0604020202020204" pitchFamily="34" charset="0"/>
                          <a:cs typeface="Arial" panose="020B0604020202020204" pitchFamily="34" charset="0"/>
                        </a:rPr>
                        <a:t>W</a:t>
                      </a:r>
                      <a:endParaRPr lang="en-IN" sz="1200" dirty="0">
                        <a:latin typeface="Arial" panose="020B0604020202020204" pitchFamily="34" charset="0"/>
                        <a:cs typeface="Arial" panose="020B0604020202020204" pitchFamily="34" charset="0"/>
                      </a:endParaRPr>
                    </a:p>
                  </a:txBody>
                  <a:tcPr anchor="ctr"/>
                </a:tc>
                <a:tc>
                  <a:txBody>
                    <a:bodyPr/>
                    <a:lstStyle/>
                    <a:p>
                      <a:pPr algn="ctr"/>
                      <a:r>
                        <a:rPr lang="en-CA" sz="1200" dirty="0" smtClean="0">
                          <a:latin typeface="Arial" panose="020B0604020202020204" pitchFamily="34" charset="0"/>
                          <a:cs typeface="Arial" panose="020B0604020202020204" pitchFamily="34" charset="0"/>
                        </a:rPr>
                        <a:t>Y</a:t>
                      </a:r>
                      <a:endParaRPr lang="en-IN" sz="12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bl>
          </a:graphicData>
        </a:graphic>
      </p:graphicFrame>
      <p:sp>
        <p:nvSpPr>
          <p:cNvPr id="9" name="TextBox 8"/>
          <p:cNvSpPr txBox="1"/>
          <p:nvPr/>
        </p:nvSpPr>
        <p:spPr>
          <a:xfrm>
            <a:off x="226809" y="6406532"/>
            <a:ext cx="1585434" cy="338554"/>
          </a:xfrm>
          <a:prstGeom prst="rect">
            <a:avLst/>
          </a:prstGeom>
          <a:noFill/>
        </p:spPr>
        <p:txBody>
          <a:bodyPr wrap="none" rtlCol="0">
            <a:spAutoFit/>
          </a:bodyPr>
          <a:lstStyle/>
          <a:p>
            <a:r>
              <a:rPr lang="en-CA" sz="1600" dirty="0" smtClean="0"/>
              <a:t>20 Amino Acids</a:t>
            </a:r>
            <a:endParaRPr lang="en-IN" sz="1600" dirty="0"/>
          </a:p>
        </p:txBody>
      </p:sp>
      <p:grpSp>
        <p:nvGrpSpPr>
          <p:cNvPr id="14" name="Group 13"/>
          <p:cNvGrpSpPr/>
          <p:nvPr/>
        </p:nvGrpSpPr>
        <p:grpSpPr>
          <a:xfrm>
            <a:off x="353798" y="3707202"/>
            <a:ext cx="1331457" cy="885421"/>
            <a:chOff x="190500" y="3847934"/>
            <a:chExt cx="1331457" cy="885421"/>
          </a:xfrm>
        </p:grpSpPr>
        <p:pic>
          <p:nvPicPr>
            <p:cNvPr id="193" name="Picture 3" descr="figure_01_2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86" b="31921"/>
            <a:stretch/>
          </p:blipFill>
          <p:spPr bwMode="auto">
            <a:xfrm>
              <a:off x="190500" y="3847934"/>
              <a:ext cx="1331457" cy="859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238538" y="4496855"/>
              <a:ext cx="294861" cy="236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5" name="Rectangle 194"/>
            <p:cNvSpPr/>
            <p:nvPr/>
          </p:nvSpPr>
          <p:spPr>
            <a:xfrm>
              <a:off x="190500" y="3847934"/>
              <a:ext cx="419100" cy="266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913" name="Group 1912"/>
          <p:cNvGrpSpPr/>
          <p:nvPr/>
        </p:nvGrpSpPr>
        <p:grpSpPr>
          <a:xfrm>
            <a:off x="2057400" y="3156281"/>
            <a:ext cx="1551900" cy="3588805"/>
            <a:chOff x="2057400" y="3156281"/>
            <a:chExt cx="1551900" cy="3588805"/>
          </a:xfrm>
        </p:grpSpPr>
        <p:grpSp>
          <p:nvGrpSpPr>
            <p:cNvPr id="16" name="Group 15"/>
            <p:cNvGrpSpPr/>
            <p:nvPr/>
          </p:nvGrpSpPr>
          <p:grpSpPr>
            <a:xfrm>
              <a:off x="2296960" y="4440293"/>
              <a:ext cx="1072781" cy="1881745"/>
              <a:chOff x="2209800" y="4496855"/>
              <a:chExt cx="1072781" cy="1881745"/>
            </a:xfrm>
          </p:grpSpPr>
          <p:grpSp>
            <p:nvGrpSpPr>
              <p:cNvPr id="12" name="Group 11"/>
              <p:cNvGrpSpPr/>
              <p:nvPr/>
            </p:nvGrpSpPr>
            <p:grpSpPr>
              <a:xfrm>
                <a:off x="2210227" y="4496855"/>
                <a:ext cx="1072354" cy="108000"/>
                <a:chOff x="3048000" y="3657600"/>
                <a:chExt cx="1072354" cy="108000"/>
              </a:xfrm>
            </p:grpSpPr>
            <p:sp>
              <p:nvSpPr>
                <p:cNvPr id="11" name="Oval 10"/>
                <p:cNvSpPr>
                  <a:spLocks noChangeAspect="1"/>
                </p:cNvSpPr>
                <p:nvPr/>
              </p:nvSpPr>
              <p:spPr>
                <a:xfrm>
                  <a:off x="30480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a:spLocks noChangeAspect="1"/>
                </p:cNvSpPr>
                <p:nvPr/>
              </p:nvSpPr>
              <p:spPr>
                <a:xfrm>
                  <a:off x="31551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p:cNvSpPr>
                  <a:spLocks noChangeAspect="1"/>
                </p:cNvSpPr>
                <p:nvPr/>
              </p:nvSpPr>
              <p:spPr>
                <a:xfrm>
                  <a:off x="32623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p:cNvSpPr>
                  <a:spLocks noChangeAspect="1"/>
                </p:cNvSpPr>
                <p:nvPr/>
              </p:nvSpPr>
              <p:spPr>
                <a:xfrm>
                  <a:off x="33694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p:cNvSpPr>
                  <a:spLocks noChangeAspect="1"/>
                </p:cNvSpPr>
                <p:nvPr/>
              </p:nvSpPr>
              <p:spPr>
                <a:xfrm>
                  <a:off x="34766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a:spLocks noChangeAspect="1"/>
                </p:cNvSpPr>
                <p:nvPr/>
              </p:nvSpPr>
              <p:spPr>
                <a:xfrm>
                  <a:off x="35837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p:cNvSpPr>
                  <a:spLocks noChangeAspect="1"/>
                </p:cNvSpPr>
                <p:nvPr/>
              </p:nvSpPr>
              <p:spPr>
                <a:xfrm>
                  <a:off x="36909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p:cNvSpPr>
                  <a:spLocks noChangeAspect="1"/>
                </p:cNvSpPr>
                <p:nvPr/>
              </p:nvSpPr>
              <p:spPr>
                <a:xfrm>
                  <a:off x="37980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p:cNvSpPr>
                  <a:spLocks noChangeAspect="1"/>
                </p:cNvSpPr>
                <p:nvPr/>
              </p:nvSpPr>
              <p:spPr>
                <a:xfrm>
                  <a:off x="39052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p:cNvSpPr>
                  <a:spLocks noChangeAspect="1"/>
                </p:cNvSpPr>
                <p:nvPr/>
              </p:nvSpPr>
              <p:spPr>
                <a:xfrm>
                  <a:off x="4012354"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7" name="Group 26"/>
              <p:cNvGrpSpPr/>
              <p:nvPr/>
            </p:nvGrpSpPr>
            <p:grpSpPr>
              <a:xfrm>
                <a:off x="2210227" y="4615105"/>
                <a:ext cx="1072354" cy="108000"/>
                <a:chOff x="3048000" y="3657600"/>
                <a:chExt cx="1072354" cy="108000"/>
              </a:xfrm>
            </p:grpSpPr>
            <p:sp>
              <p:nvSpPr>
                <p:cNvPr id="28" name="Oval 27"/>
                <p:cNvSpPr>
                  <a:spLocks noChangeAspect="1"/>
                </p:cNvSpPr>
                <p:nvPr/>
              </p:nvSpPr>
              <p:spPr>
                <a:xfrm>
                  <a:off x="30480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p:cNvSpPr>
                  <a:spLocks noChangeAspect="1"/>
                </p:cNvSpPr>
                <p:nvPr/>
              </p:nvSpPr>
              <p:spPr>
                <a:xfrm>
                  <a:off x="31551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p:cNvSpPr>
                  <a:spLocks noChangeAspect="1"/>
                </p:cNvSpPr>
                <p:nvPr/>
              </p:nvSpPr>
              <p:spPr>
                <a:xfrm>
                  <a:off x="32623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p:cNvSpPr>
                  <a:spLocks noChangeAspect="1"/>
                </p:cNvSpPr>
                <p:nvPr/>
              </p:nvSpPr>
              <p:spPr>
                <a:xfrm>
                  <a:off x="33694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p:cNvSpPr>
                  <a:spLocks noChangeAspect="1"/>
                </p:cNvSpPr>
                <p:nvPr/>
              </p:nvSpPr>
              <p:spPr>
                <a:xfrm>
                  <a:off x="34766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p:cNvSpPr>
                  <a:spLocks noChangeAspect="1"/>
                </p:cNvSpPr>
                <p:nvPr/>
              </p:nvSpPr>
              <p:spPr>
                <a:xfrm>
                  <a:off x="35837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p:cNvSpPr>
                  <a:spLocks noChangeAspect="1"/>
                </p:cNvSpPr>
                <p:nvPr/>
              </p:nvSpPr>
              <p:spPr>
                <a:xfrm>
                  <a:off x="36909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p:cNvSpPr>
                  <a:spLocks noChangeAspect="1"/>
                </p:cNvSpPr>
                <p:nvPr/>
              </p:nvSpPr>
              <p:spPr>
                <a:xfrm>
                  <a:off x="37980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p:cNvSpPr>
                  <a:spLocks noChangeAspect="1"/>
                </p:cNvSpPr>
                <p:nvPr/>
              </p:nvSpPr>
              <p:spPr>
                <a:xfrm>
                  <a:off x="39052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p:cNvSpPr>
                  <a:spLocks noChangeAspect="1"/>
                </p:cNvSpPr>
                <p:nvPr/>
              </p:nvSpPr>
              <p:spPr>
                <a:xfrm>
                  <a:off x="4012354"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8" name="Group 37"/>
              <p:cNvGrpSpPr/>
              <p:nvPr/>
            </p:nvGrpSpPr>
            <p:grpSpPr>
              <a:xfrm>
                <a:off x="2210227" y="4733355"/>
                <a:ext cx="1072354" cy="108000"/>
                <a:chOff x="3048000" y="3657600"/>
                <a:chExt cx="1072354" cy="108000"/>
              </a:xfrm>
            </p:grpSpPr>
            <p:sp>
              <p:nvSpPr>
                <p:cNvPr id="39" name="Oval 38"/>
                <p:cNvSpPr>
                  <a:spLocks noChangeAspect="1"/>
                </p:cNvSpPr>
                <p:nvPr/>
              </p:nvSpPr>
              <p:spPr>
                <a:xfrm>
                  <a:off x="30480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p:cNvSpPr>
                  <a:spLocks noChangeAspect="1"/>
                </p:cNvSpPr>
                <p:nvPr/>
              </p:nvSpPr>
              <p:spPr>
                <a:xfrm>
                  <a:off x="31551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p:cNvSpPr>
                  <a:spLocks noChangeAspect="1"/>
                </p:cNvSpPr>
                <p:nvPr/>
              </p:nvSpPr>
              <p:spPr>
                <a:xfrm>
                  <a:off x="32623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p:cNvSpPr>
                  <a:spLocks noChangeAspect="1"/>
                </p:cNvSpPr>
                <p:nvPr/>
              </p:nvSpPr>
              <p:spPr>
                <a:xfrm>
                  <a:off x="33694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p:cNvSpPr>
                  <a:spLocks noChangeAspect="1"/>
                </p:cNvSpPr>
                <p:nvPr/>
              </p:nvSpPr>
              <p:spPr>
                <a:xfrm>
                  <a:off x="34766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p:cNvSpPr>
                  <a:spLocks noChangeAspect="1"/>
                </p:cNvSpPr>
                <p:nvPr/>
              </p:nvSpPr>
              <p:spPr>
                <a:xfrm>
                  <a:off x="35837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p:cNvSpPr>
                  <a:spLocks noChangeAspect="1"/>
                </p:cNvSpPr>
                <p:nvPr/>
              </p:nvSpPr>
              <p:spPr>
                <a:xfrm>
                  <a:off x="36909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p:cNvSpPr>
                  <a:spLocks noChangeAspect="1"/>
                </p:cNvSpPr>
                <p:nvPr/>
              </p:nvSpPr>
              <p:spPr>
                <a:xfrm>
                  <a:off x="37980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Oval 46"/>
                <p:cNvSpPr>
                  <a:spLocks noChangeAspect="1"/>
                </p:cNvSpPr>
                <p:nvPr/>
              </p:nvSpPr>
              <p:spPr>
                <a:xfrm>
                  <a:off x="39052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p:cNvSpPr>
                  <a:spLocks noChangeAspect="1"/>
                </p:cNvSpPr>
                <p:nvPr/>
              </p:nvSpPr>
              <p:spPr>
                <a:xfrm>
                  <a:off x="4012354"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9" name="Group 48"/>
              <p:cNvGrpSpPr/>
              <p:nvPr/>
            </p:nvGrpSpPr>
            <p:grpSpPr>
              <a:xfrm>
                <a:off x="2210227" y="4851605"/>
                <a:ext cx="1072354" cy="108000"/>
                <a:chOff x="3048000" y="3657600"/>
                <a:chExt cx="1072354" cy="108000"/>
              </a:xfrm>
            </p:grpSpPr>
            <p:sp>
              <p:nvSpPr>
                <p:cNvPr id="50" name="Oval 49"/>
                <p:cNvSpPr>
                  <a:spLocks noChangeAspect="1"/>
                </p:cNvSpPr>
                <p:nvPr/>
              </p:nvSpPr>
              <p:spPr>
                <a:xfrm>
                  <a:off x="30480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Oval 50"/>
                <p:cNvSpPr>
                  <a:spLocks noChangeAspect="1"/>
                </p:cNvSpPr>
                <p:nvPr/>
              </p:nvSpPr>
              <p:spPr>
                <a:xfrm>
                  <a:off x="31551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Oval 51"/>
                <p:cNvSpPr>
                  <a:spLocks noChangeAspect="1"/>
                </p:cNvSpPr>
                <p:nvPr/>
              </p:nvSpPr>
              <p:spPr>
                <a:xfrm>
                  <a:off x="32623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Oval 52"/>
                <p:cNvSpPr>
                  <a:spLocks noChangeAspect="1"/>
                </p:cNvSpPr>
                <p:nvPr/>
              </p:nvSpPr>
              <p:spPr>
                <a:xfrm>
                  <a:off x="33694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Oval 53"/>
                <p:cNvSpPr>
                  <a:spLocks noChangeAspect="1"/>
                </p:cNvSpPr>
                <p:nvPr/>
              </p:nvSpPr>
              <p:spPr>
                <a:xfrm>
                  <a:off x="34766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Oval 54"/>
                <p:cNvSpPr>
                  <a:spLocks noChangeAspect="1"/>
                </p:cNvSpPr>
                <p:nvPr/>
              </p:nvSpPr>
              <p:spPr>
                <a:xfrm>
                  <a:off x="35837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Oval 55"/>
                <p:cNvSpPr>
                  <a:spLocks noChangeAspect="1"/>
                </p:cNvSpPr>
                <p:nvPr/>
              </p:nvSpPr>
              <p:spPr>
                <a:xfrm>
                  <a:off x="36909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Oval 56"/>
                <p:cNvSpPr>
                  <a:spLocks noChangeAspect="1"/>
                </p:cNvSpPr>
                <p:nvPr/>
              </p:nvSpPr>
              <p:spPr>
                <a:xfrm>
                  <a:off x="37980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val 57"/>
                <p:cNvSpPr>
                  <a:spLocks noChangeAspect="1"/>
                </p:cNvSpPr>
                <p:nvPr/>
              </p:nvSpPr>
              <p:spPr>
                <a:xfrm>
                  <a:off x="39052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Oval 58"/>
                <p:cNvSpPr>
                  <a:spLocks noChangeAspect="1"/>
                </p:cNvSpPr>
                <p:nvPr/>
              </p:nvSpPr>
              <p:spPr>
                <a:xfrm>
                  <a:off x="4012354"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0" name="Group 59"/>
              <p:cNvGrpSpPr/>
              <p:nvPr/>
            </p:nvGrpSpPr>
            <p:grpSpPr>
              <a:xfrm>
                <a:off x="2210227" y="4969855"/>
                <a:ext cx="1072354" cy="108000"/>
                <a:chOff x="3048000" y="3657600"/>
                <a:chExt cx="1072354" cy="108000"/>
              </a:xfrm>
            </p:grpSpPr>
            <p:sp>
              <p:nvSpPr>
                <p:cNvPr id="61" name="Oval 60"/>
                <p:cNvSpPr>
                  <a:spLocks noChangeAspect="1"/>
                </p:cNvSpPr>
                <p:nvPr/>
              </p:nvSpPr>
              <p:spPr>
                <a:xfrm>
                  <a:off x="30480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Oval 61"/>
                <p:cNvSpPr>
                  <a:spLocks noChangeAspect="1"/>
                </p:cNvSpPr>
                <p:nvPr/>
              </p:nvSpPr>
              <p:spPr>
                <a:xfrm>
                  <a:off x="31551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Oval 62"/>
                <p:cNvSpPr>
                  <a:spLocks noChangeAspect="1"/>
                </p:cNvSpPr>
                <p:nvPr/>
              </p:nvSpPr>
              <p:spPr>
                <a:xfrm>
                  <a:off x="32623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Oval 63"/>
                <p:cNvSpPr>
                  <a:spLocks noChangeAspect="1"/>
                </p:cNvSpPr>
                <p:nvPr/>
              </p:nvSpPr>
              <p:spPr>
                <a:xfrm>
                  <a:off x="33694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Oval 64"/>
                <p:cNvSpPr>
                  <a:spLocks noChangeAspect="1"/>
                </p:cNvSpPr>
                <p:nvPr/>
              </p:nvSpPr>
              <p:spPr>
                <a:xfrm>
                  <a:off x="34766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Oval 65"/>
                <p:cNvSpPr>
                  <a:spLocks noChangeAspect="1"/>
                </p:cNvSpPr>
                <p:nvPr/>
              </p:nvSpPr>
              <p:spPr>
                <a:xfrm>
                  <a:off x="35837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Oval 66"/>
                <p:cNvSpPr>
                  <a:spLocks noChangeAspect="1"/>
                </p:cNvSpPr>
                <p:nvPr/>
              </p:nvSpPr>
              <p:spPr>
                <a:xfrm>
                  <a:off x="36909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Oval 67"/>
                <p:cNvSpPr>
                  <a:spLocks noChangeAspect="1"/>
                </p:cNvSpPr>
                <p:nvPr/>
              </p:nvSpPr>
              <p:spPr>
                <a:xfrm>
                  <a:off x="37980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Oval 68"/>
                <p:cNvSpPr>
                  <a:spLocks noChangeAspect="1"/>
                </p:cNvSpPr>
                <p:nvPr/>
              </p:nvSpPr>
              <p:spPr>
                <a:xfrm>
                  <a:off x="39052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Oval 69"/>
                <p:cNvSpPr>
                  <a:spLocks noChangeAspect="1"/>
                </p:cNvSpPr>
                <p:nvPr/>
              </p:nvSpPr>
              <p:spPr>
                <a:xfrm>
                  <a:off x="4012354"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1" name="Group 70"/>
              <p:cNvGrpSpPr/>
              <p:nvPr/>
            </p:nvGrpSpPr>
            <p:grpSpPr>
              <a:xfrm>
                <a:off x="2210227" y="5088105"/>
                <a:ext cx="1072354" cy="108000"/>
                <a:chOff x="3048000" y="3657600"/>
                <a:chExt cx="1072354" cy="108000"/>
              </a:xfrm>
            </p:grpSpPr>
            <p:sp>
              <p:nvSpPr>
                <p:cNvPr id="72" name="Oval 71"/>
                <p:cNvSpPr>
                  <a:spLocks noChangeAspect="1"/>
                </p:cNvSpPr>
                <p:nvPr/>
              </p:nvSpPr>
              <p:spPr>
                <a:xfrm>
                  <a:off x="30480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Oval 72"/>
                <p:cNvSpPr>
                  <a:spLocks noChangeAspect="1"/>
                </p:cNvSpPr>
                <p:nvPr/>
              </p:nvSpPr>
              <p:spPr>
                <a:xfrm>
                  <a:off x="31551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Oval 73"/>
                <p:cNvSpPr>
                  <a:spLocks noChangeAspect="1"/>
                </p:cNvSpPr>
                <p:nvPr/>
              </p:nvSpPr>
              <p:spPr>
                <a:xfrm>
                  <a:off x="32623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Oval 74"/>
                <p:cNvSpPr>
                  <a:spLocks noChangeAspect="1"/>
                </p:cNvSpPr>
                <p:nvPr/>
              </p:nvSpPr>
              <p:spPr>
                <a:xfrm>
                  <a:off x="33694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Oval 75"/>
                <p:cNvSpPr>
                  <a:spLocks noChangeAspect="1"/>
                </p:cNvSpPr>
                <p:nvPr/>
              </p:nvSpPr>
              <p:spPr>
                <a:xfrm>
                  <a:off x="34766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Oval 76"/>
                <p:cNvSpPr>
                  <a:spLocks noChangeAspect="1"/>
                </p:cNvSpPr>
                <p:nvPr/>
              </p:nvSpPr>
              <p:spPr>
                <a:xfrm>
                  <a:off x="35837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Oval 77"/>
                <p:cNvSpPr>
                  <a:spLocks noChangeAspect="1"/>
                </p:cNvSpPr>
                <p:nvPr/>
              </p:nvSpPr>
              <p:spPr>
                <a:xfrm>
                  <a:off x="36909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Oval 78"/>
                <p:cNvSpPr>
                  <a:spLocks noChangeAspect="1"/>
                </p:cNvSpPr>
                <p:nvPr/>
              </p:nvSpPr>
              <p:spPr>
                <a:xfrm>
                  <a:off x="37980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Oval 79"/>
                <p:cNvSpPr>
                  <a:spLocks noChangeAspect="1"/>
                </p:cNvSpPr>
                <p:nvPr/>
              </p:nvSpPr>
              <p:spPr>
                <a:xfrm>
                  <a:off x="39052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Oval 80"/>
                <p:cNvSpPr>
                  <a:spLocks noChangeAspect="1"/>
                </p:cNvSpPr>
                <p:nvPr/>
              </p:nvSpPr>
              <p:spPr>
                <a:xfrm>
                  <a:off x="4012354"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2" name="Group 81"/>
              <p:cNvGrpSpPr/>
              <p:nvPr/>
            </p:nvGrpSpPr>
            <p:grpSpPr>
              <a:xfrm>
                <a:off x="2210227" y="5206355"/>
                <a:ext cx="1072354" cy="108000"/>
                <a:chOff x="3048000" y="3657600"/>
                <a:chExt cx="1072354" cy="108000"/>
              </a:xfrm>
            </p:grpSpPr>
            <p:sp>
              <p:nvSpPr>
                <p:cNvPr id="83" name="Oval 82"/>
                <p:cNvSpPr>
                  <a:spLocks noChangeAspect="1"/>
                </p:cNvSpPr>
                <p:nvPr/>
              </p:nvSpPr>
              <p:spPr>
                <a:xfrm>
                  <a:off x="30480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Oval 83"/>
                <p:cNvSpPr>
                  <a:spLocks noChangeAspect="1"/>
                </p:cNvSpPr>
                <p:nvPr/>
              </p:nvSpPr>
              <p:spPr>
                <a:xfrm>
                  <a:off x="31551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Oval 84"/>
                <p:cNvSpPr>
                  <a:spLocks noChangeAspect="1"/>
                </p:cNvSpPr>
                <p:nvPr/>
              </p:nvSpPr>
              <p:spPr>
                <a:xfrm>
                  <a:off x="32623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Oval 85"/>
                <p:cNvSpPr>
                  <a:spLocks noChangeAspect="1"/>
                </p:cNvSpPr>
                <p:nvPr/>
              </p:nvSpPr>
              <p:spPr>
                <a:xfrm>
                  <a:off x="33694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Oval 86"/>
                <p:cNvSpPr>
                  <a:spLocks noChangeAspect="1"/>
                </p:cNvSpPr>
                <p:nvPr/>
              </p:nvSpPr>
              <p:spPr>
                <a:xfrm>
                  <a:off x="34766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Oval 87"/>
                <p:cNvSpPr>
                  <a:spLocks noChangeAspect="1"/>
                </p:cNvSpPr>
                <p:nvPr/>
              </p:nvSpPr>
              <p:spPr>
                <a:xfrm>
                  <a:off x="35837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Oval 88"/>
                <p:cNvSpPr>
                  <a:spLocks noChangeAspect="1"/>
                </p:cNvSpPr>
                <p:nvPr/>
              </p:nvSpPr>
              <p:spPr>
                <a:xfrm>
                  <a:off x="36909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Oval 89"/>
                <p:cNvSpPr>
                  <a:spLocks noChangeAspect="1"/>
                </p:cNvSpPr>
                <p:nvPr/>
              </p:nvSpPr>
              <p:spPr>
                <a:xfrm>
                  <a:off x="37980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Oval 90"/>
                <p:cNvSpPr>
                  <a:spLocks noChangeAspect="1"/>
                </p:cNvSpPr>
                <p:nvPr/>
              </p:nvSpPr>
              <p:spPr>
                <a:xfrm>
                  <a:off x="39052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Oval 91"/>
                <p:cNvSpPr>
                  <a:spLocks noChangeAspect="1"/>
                </p:cNvSpPr>
                <p:nvPr/>
              </p:nvSpPr>
              <p:spPr>
                <a:xfrm>
                  <a:off x="4012354"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93" name="Group 92"/>
              <p:cNvGrpSpPr/>
              <p:nvPr/>
            </p:nvGrpSpPr>
            <p:grpSpPr>
              <a:xfrm>
                <a:off x="2210227" y="5324605"/>
                <a:ext cx="1072354" cy="108000"/>
                <a:chOff x="3048000" y="3657600"/>
                <a:chExt cx="1072354" cy="108000"/>
              </a:xfrm>
            </p:grpSpPr>
            <p:sp>
              <p:nvSpPr>
                <p:cNvPr id="94" name="Oval 93"/>
                <p:cNvSpPr>
                  <a:spLocks noChangeAspect="1"/>
                </p:cNvSpPr>
                <p:nvPr/>
              </p:nvSpPr>
              <p:spPr>
                <a:xfrm>
                  <a:off x="30480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5" name="Oval 94"/>
                <p:cNvSpPr>
                  <a:spLocks noChangeAspect="1"/>
                </p:cNvSpPr>
                <p:nvPr/>
              </p:nvSpPr>
              <p:spPr>
                <a:xfrm>
                  <a:off x="31551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Oval 95"/>
                <p:cNvSpPr>
                  <a:spLocks noChangeAspect="1"/>
                </p:cNvSpPr>
                <p:nvPr/>
              </p:nvSpPr>
              <p:spPr>
                <a:xfrm>
                  <a:off x="32623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7" name="Oval 96"/>
                <p:cNvSpPr>
                  <a:spLocks noChangeAspect="1"/>
                </p:cNvSpPr>
                <p:nvPr/>
              </p:nvSpPr>
              <p:spPr>
                <a:xfrm>
                  <a:off x="33694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8" name="Oval 97"/>
                <p:cNvSpPr>
                  <a:spLocks noChangeAspect="1"/>
                </p:cNvSpPr>
                <p:nvPr/>
              </p:nvSpPr>
              <p:spPr>
                <a:xfrm>
                  <a:off x="34766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9" name="Oval 98"/>
                <p:cNvSpPr>
                  <a:spLocks noChangeAspect="1"/>
                </p:cNvSpPr>
                <p:nvPr/>
              </p:nvSpPr>
              <p:spPr>
                <a:xfrm>
                  <a:off x="35837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0" name="Oval 99"/>
                <p:cNvSpPr>
                  <a:spLocks noChangeAspect="1"/>
                </p:cNvSpPr>
                <p:nvPr/>
              </p:nvSpPr>
              <p:spPr>
                <a:xfrm>
                  <a:off x="36909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1" name="Oval 100"/>
                <p:cNvSpPr>
                  <a:spLocks noChangeAspect="1"/>
                </p:cNvSpPr>
                <p:nvPr/>
              </p:nvSpPr>
              <p:spPr>
                <a:xfrm>
                  <a:off x="37980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2" name="Oval 101"/>
                <p:cNvSpPr>
                  <a:spLocks noChangeAspect="1"/>
                </p:cNvSpPr>
                <p:nvPr/>
              </p:nvSpPr>
              <p:spPr>
                <a:xfrm>
                  <a:off x="39052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Oval 102"/>
                <p:cNvSpPr>
                  <a:spLocks noChangeAspect="1"/>
                </p:cNvSpPr>
                <p:nvPr/>
              </p:nvSpPr>
              <p:spPr>
                <a:xfrm>
                  <a:off x="4012354"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04" name="Group 103"/>
              <p:cNvGrpSpPr/>
              <p:nvPr/>
            </p:nvGrpSpPr>
            <p:grpSpPr>
              <a:xfrm>
                <a:off x="2209800" y="5442855"/>
                <a:ext cx="1072354" cy="108000"/>
                <a:chOff x="3048000" y="3657600"/>
                <a:chExt cx="1072354" cy="108000"/>
              </a:xfrm>
            </p:grpSpPr>
            <p:sp>
              <p:nvSpPr>
                <p:cNvPr id="105" name="Oval 104"/>
                <p:cNvSpPr>
                  <a:spLocks noChangeAspect="1"/>
                </p:cNvSpPr>
                <p:nvPr/>
              </p:nvSpPr>
              <p:spPr>
                <a:xfrm>
                  <a:off x="30480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Oval 105"/>
                <p:cNvSpPr>
                  <a:spLocks noChangeAspect="1"/>
                </p:cNvSpPr>
                <p:nvPr/>
              </p:nvSpPr>
              <p:spPr>
                <a:xfrm>
                  <a:off x="31551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7" name="Oval 106"/>
                <p:cNvSpPr>
                  <a:spLocks noChangeAspect="1"/>
                </p:cNvSpPr>
                <p:nvPr/>
              </p:nvSpPr>
              <p:spPr>
                <a:xfrm>
                  <a:off x="32623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8" name="Oval 107"/>
                <p:cNvSpPr>
                  <a:spLocks noChangeAspect="1"/>
                </p:cNvSpPr>
                <p:nvPr/>
              </p:nvSpPr>
              <p:spPr>
                <a:xfrm>
                  <a:off x="33694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9" name="Oval 108"/>
                <p:cNvSpPr>
                  <a:spLocks noChangeAspect="1"/>
                </p:cNvSpPr>
                <p:nvPr/>
              </p:nvSpPr>
              <p:spPr>
                <a:xfrm>
                  <a:off x="34766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0" name="Oval 109"/>
                <p:cNvSpPr>
                  <a:spLocks noChangeAspect="1"/>
                </p:cNvSpPr>
                <p:nvPr/>
              </p:nvSpPr>
              <p:spPr>
                <a:xfrm>
                  <a:off x="35837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1" name="Oval 110"/>
                <p:cNvSpPr>
                  <a:spLocks noChangeAspect="1"/>
                </p:cNvSpPr>
                <p:nvPr/>
              </p:nvSpPr>
              <p:spPr>
                <a:xfrm>
                  <a:off x="36909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2" name="Oval 111"/>
                <p:cNvSpPr>
                  <a:spLocks noChangeAspect="1"/>
                </p:cNvSpPr>
                <p:nvPr/>
              </p:nvSpPr>
              <p:spPr>
                <a:xfrm>
                  <a:off x="37980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3" name="Oval 112"/>
                <p:cNvSpPr>
                  <a:spLocks noChangeAspect="1"/>
                </p:cNvSpPr>
                <p:nvPr/>
              </p:nvSpPr>
              <p:spPr>
                <a:xfrm>
                  <a:off x="39052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4" name="Oval 113"/>
                <p:cNvSpPr>
                  <a:spLocks noChangeAspect="1"/>
                </p:cNvSpPr>
                <p:nvPr/>
              </p:nvSpPr>
              <p:spPr>
                <a:xfrm>
                  <a:off x="4012354"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5" name="Group 114"/>
              <p:cNvGrpSpPr/>
              <p:nvPr/>
            </p:nvGrpSpPr>
            <p:grpSpPr>
              <a:xfrm>
                <a:off x="2209800" y="5561105"/>
                <a:ext cx="1072354" cy="108000"/>
                <a:chOff x="3048000" y="3657600"/>
                <a:chExt cx="1072354" cy="108000"/>
              </a:xfrm>
            </p:grpSpPr>
            <p:sp>
              <p:nvSpPr>
                <p:cNvPr id="116" name="Oval 115"/>
                <p:cNvSpPr>
                  <a:spLocks noChangeAspect="1"/>
                </p:cNvSpPr>
                <p:nvPr/>
              </p:nvSpPr>
              <p:spPr>
                <a:xfrm>
                  <a:off x="30480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7" name="Oval 116"/>
                <p:cNvSpPr>
                  <a:spLocks noChangeAspect="1"/>
                </p:cNvSpPr>
                <p:nvPr/>
              </p:nvSpPr>
              <p:spPr>
                <a:xfrm>
                  <a:off x="31551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8" name="Oval 117"/>
                <p:cNvSpPr>
                  <a:spLocks noChangeAspect="1"/>
                </p:cNvSpPr>
                <p:nvPr/>
              </p:nvSpPr>
              <p:spPr>
                <a:xfrm>
                  <a:off x="32623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9" name="Oval 118"/>
                <p:cNvSpPr>
                  <a:spLocks noChangeAspect="1"/>
                </p:cNvSpPr>
                <p:nvPr/>
              </p:nvSpPr>
              <p:spPr>
                <a:xfrm>
                  <a:off x="33694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Oval 119"/>
                <p:cNvSpPr>
                  <a:spLocks noChangeAspect="1"/>
                </p:cNvSpPr>
                <p:nvPr/>
              </p:nvSpPr>
              <p:spPr>
                <a:xfrm>
                  <a:off x="34766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 name="Oval 120"/>
                <p:cNvSpPr>
                  <a:spLocks noChangeAspect="1"/>
                </p:cNvSpPr>
                <p:nvPr/>
              </p:nvSpPr>
              <p:spPr>
                <a:xfrm>
                  <a:off x="35837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 name="Oval 121"/>
                <p:cNvSpPr>
                  <a:spLocks noChangeAspect="1"/>
                </p:cNvSpPr>
                <p:nvPr/>
              </p:nvSpPr>
              <p:spPr>
                <a:xfrm>
                  <a:off x="36909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 name="Oval 122"/>
                <p:cNvSpPr>
                  <a:spLocks noChangeAspect="1"/>
                </p:cNvSpPr>
                <p:nvPr/>
              </p:nvSpPr>
              <p:spPr>
                <a:xfrm>
                  <a:off x="37980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 name="Oval 123"/>
                <p:cNvSpPr>
                  <a:spLocks noChangeAspect="1"/>
                </p:cNvSpPr>
                <p:nvPr/>
              </p:nvSpPr>
              <p:spPr>
                <a:xfrm>
                  <a:off x="39052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 name="Oval 124"/>
                <p:cNvSpPr>
                  <a:spLocks noChangeAspect="1"/>
                </p:cNvSpPr>
                <p:nvPr/>
              </p:nvSpPr>
              <p:spPr>
                <a:xfrm>
                  <a:off x="4012354"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6" name="Group 125"/>
              <p:cNvGrpSpPr/>
              <p:nvPr/>
            </p:nvGrpSpPr>
            <p:grpSpPr>
              <a:xfrm>
                <a:off x="2209800" y="5679355"/>
                <a:ext cx="1072354" cy="108000"/>
                <a:chOff x="3048000" y="3657600"/>
                <a:chExt cx="1072354" cy="108000"/>
              </a:xfrm>
            </p:grpSpPr>
            <p:sp>
              <p:nvSpPr>
                <p:cNvPr id="127" name="Oval 126"/>
                <p:cNvSpPr>
                  <a:spLocks noChangeAspect="1"/>
                </p:cNvSpPr>
                <p:nvPr/>
              </p:nvSpPr>
              <p:spPr>
                <a:xfrm>
                  <a:off x="30480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Oval 127"/>
                <p:cNvSpPr>
                  <a:spLocks noChangeAspect="1"/>
                </p:cNvSpPr>
                <p:nvPr/>
              </p:nvSpPr>
              <p:spPr>
                <a:xfrm>
                  <a:off x="31551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 name="Oval 128"/>
                <p:cNvSpPr>
                  <a:spLocks noChangeAspect="1"/>
                </p:cNvSpPr>
                <p:nvPr/>
              </p:nvSpPr>
              <p:spPr>
                <a:xfrm>
                  <a:off x="32623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 name="Oval 129"/>
                <p:cNvSpPr>
                  <a:spLocks noChangeAspect="1"/>
                </p:cNvSpPr>
                <p:nvPr/>
              </p:nvSpPr>
              <p:spPr>
                <a:xfrm>
                  <a:off x="33694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Oval 130"/>
                <p:cNvSpPr>
                  <a:spLocks noChangeAspect="1"/>
                </p:cNvSpPr>
                <p:nvPr/>
              </p:nvSpPr>
              <p:spPr>
                <a:xfrm>
                  <a:off x="34766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 name="Oval 131"/>
                <p:cNvSpPr>
                  <a:spLocks noChangeAspect="1"/>
                </p:cNvSpPr>
                <p:nvPr/>
              </p:nvSpPr>
              <p:spPr>
                <a:xfrm>
                  <a:off x="35837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Oval 132"/>
                <p:cNvSpPr>
                  <a:spLocks noChangeAspect="1"/>
                </p:cNvSpPr>
                <p:nvPr/>
              </p:nvSpPr>
              <p:spPr>
                <a:xfrm>
                  <a:off x="36909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Oval 133"/>
                <p:cNvSpPr>
                  <a:spLocks noChangeAspect="1"/>
                </p:cNvSpPr>
                <p:nvPr/>
              </p:nvSpPr>
              <p:spPr>
                <a:xfrm>
                  <a:off x="37980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 name="Oval 134"/>
                <p:cNvSpPr>
                  <a:spLocks noChangeAspect="1"/>
                </p:cNvSpPr>
                <p:nvPr/>
              </p:nvSpPr>
              <p:spPr>
                <a:xfrm>
                  <a:off x="39052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 name="Oval 135"/>
                <p:cNvSpPr>
                  <a:spLocks noChangeAspect="1"/>
                </p:cNvSpPr>
                <p:nvPr/>
              </p:nvSpPr>
              <p:spPr>
                <a:xfrm>
                  <a:off x="4012354"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7" name="Group 136"/>
              <p:cNvGrpSpPr/>
              <p:nvPr/>
            </p:nvGrpSpPr>
            <p:grpSpPr>
              <a:xfrm>
                <a:off x="2209800" y="5797605"/>
                <a:ext cx="1072354" cy="108000"/>
                <a:chOff x="3048000" y="3657600"/>
                <a:chExt cx="1072354" cy="108000"/>
              </a:xfrm>
            </p:grpSpPr>
            <p:sp>
              <p:nvSpPr>
                <p:cNvPr id="138" name="Oval 137"/>
                <p:cNvSpPr>
                  <a:spLocks noChangeAspect="1"/>
                </p:cNvSpPr>
                <p:nvPr/>
              </p:nvSpPr>
              <p:spPr>
                <a:xfrm>
                  <a:off x="30480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 name="Oval 138"/>
                <p:cNvSpPr>
                  <a:spLocks noChangeAspect="1"/>
                </p:cNvSpPr>
                <p:nvPr/>
              </p:nvSpPr>
              <p:spPr>
                <a:xfrm>
                  <a:off x="31551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 name="Oval 139"/>
                <p:cNvSpPr>
                  <a:spLocks noChangeAspect="1"/>
                </p:cNvSpPr>
                <p:nvPr/>
              </p:nvSpPr>
              <p:spPr>
                <a:xfrm>
                  <a:off x="32623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 name="Oval 140"/>
                <p:cNvSpPr>
                  <a:spLocks noChangeAspect="1"/>
                </p:cNvSpPr>
                <p:nvPr/>
              </p:nvSpPr>
              <p:spPr>
                <a:xfrm>
                  <a:off x="33694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 name="Oval 141"/>
                <p:cNvSpPr>
                  <a:spLocks noChangeAspect="1"/>
                </p:cNvSpPr>
                <p:nvPr/>
              </p:nvSpPr>
              <p:spPr>
                <a:xfrm>
                  <a:off x="34766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 name="Oval 142"/>
                <p:cNvSpPr>
                  <a:spLocks noChangeAspect="1"/>
                </p:cNvSpPr>
                <p:nvPr/>
              </p:nvSpPr>
              <p:spPr>
                <a:xfrm>
                  <a:off x="35837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 name="Oval 143"/>
                <p:cNvSpPr>
                  <a:spLocks noChangeAspect="1"/>
                </p:cNvSpPr>
                <p:nvPr/>
              </p:nvSpPr>
              <p:spPr>
                <a:xfrm>
                  <a:off x="36909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 name="Oval 144"/>
                <p:cNvSpPr>
                  <a:spLocks noChangeAspect="1"/>
                </p:cNvSpPr>
                <p:nvPr/>
              </p:nvSpPr>
              <p:spPr>
                <a:xfrm>
                  <a:off x="37980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Oval 145"/>
                <p:cNvSpPr>
                  <a:spLocks noChangeAspect="1"/>
                </p:cNvSpPr>
                <p:nvPr/>
              </p:nvSpPr>
              <p:spPr>
                <a:xfrm>
                  <a:off x="39052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 name="Oval 146"/>
                <p:cNvSpPr>
                  <a:spLocks noChangeAspect="1"/>
                </p:cNvSpPr>
                <p:nvPr/>
              </p:nvSpPr>
              <p:spPr>
                <a:xfrm>
                  <a:off x="4012354"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8" name="Group 147"/>
              <p:cNvGrpSpPr/>
              <p:nvPr/>
            </p:nvGrpSpPr>
            <p:grpSpPr>
              <a:xfrm>
                <a:off x="2209800" y="5915855"/>
                <a:ext cx="1072354" cy="108000"/>
                <a:chOff x="3048000" y="3657600"/>
                <a:chExt cx="1072354" cy="108000"/>
              </a:xfrm>
            </p:grpSpPr>
            <p:sp>
              <p:nvSpPr>
                <p:cNvPr id="149" name="Oval 148"/>
                <p:cNvSpPr>
                  <a:spLocks noChangeAspect="1"/>
                </p:cNvSpPr>
                <p:nvPr/>
              </p:nvSpPr>
              <p:spPr>
                <a:xfrm>
                  <a:off x="30480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 name="Oval 149"/>
                <p:cNvSpPr>
                  <a:spLocks noChangeAspect="1"/>
                </p:cNvSpPr>
                <p:nvPr/>
              </p:nvSpPr>
              <p:spPr>
                <a:xfrm>
                  <a:off x="31551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 name="Oval 150"/>
                <p:cNvSpPr>
                  <a:spLocks noChangeAspect="1"/>
                </p:cNvSpPr>
                <p:nvPr/>
              </p:nvSpPr>
              <p:spPr>
                <a:xfrm>
                  <a:off x="32623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Oval 151"/>
                <p:cNvSpPr>
                  <a:spLocks noChangeAspect="1"/>
                </p:cNvSpPr>
                <p:nvPr/>
              </p:nvSpPr>
              <p:spPr>
                <a:xfrm>
                  <a:off x="33694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Oval 152"/>
                <p:cNvSpPr>
                  <a:spLocks noChangeAspect="1"/>
                </p:cNvSpPr>
                <p:nvPr/>
              </p:nvSpPr>
              <p:spPr>
                <a:xfrm>
                  <a:off x="34766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 name="Oval 153"/>
                <p:cNvSpPr>
                  <a:spLocks noChangeAspect="1"/>
                </p:cNvSpPr>
                <p:nvPr/>
              </p:nvSpPr>
              <p:spPr>
                <a:xfrm>
                  <a:off x="35837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 name="Oval 154"/>
                <p:cNvSpPr>
                  <a:spLocks noChangeAspect="1"/>
                </p:cNvSpPr>
                <p:nvPr/>
              </p:nvSpPr>
              <p:spPr>
                <a:xfrm>
                  <a:off x="36909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6" name="Oval 155"/>
                <p:cNvSpPr>
                  <a:spLocks noChangeAspect="1"/>
                </p:cNvSpPr>
                <p:nvPr/>
              </p:nvSpPr>
              <p:spPr>
                <a:xfrm>
                  <a:off x="37980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 name="Oval 156"/>
                <p:cNvSpPr>
                  <a:spLocks noChangeAspect="1"/>
                </p:cNvSpPr>
                <p:nvPr/>
              </p:nvSpPr>
              <p:spPr>
                <a:xfrm>
                  <a:off x="39052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 name="Oval 157"/>
                <p:cNvSpPr>
                  <a:spLocks noChangeAspect="1"/>
                </p:cNvSpPr>
                <p:nvPr/>
              </p:nvSpPr>
              <p:spPr>
                <a:xfrm>
                  <a:off x="4012354"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9" name="Group 158"/>
              <p:cNvGrpSpPr/>
              <p:nvPr/>
            </p:nvGrpSpPr>
            <p:grpSpPr>
              <a:xfrm>
                <a:off x="2209800" y="6034105"/>
                <a:ext cx="1072354" cy="108000"/>
                <a:chOff x="3048000" y="3657600"/>
                <a:chExt cx="1072354" cy="108000"/>
              </a:xfrm>
            </p:grpSpPr>
            <p:sp>
              <p:nvSpPr>
                <p:cNvPr id="160" name="Oval 159"/>
                <p:cNvSpPr>
                  <a:spLocks noChangeAspect="1"/>
                </p:cNvSpPr>
                <p:nvPr/>
              </p:nvSpPr>
              <p:spPr>
                <a:xfrm>
                  <a:off x="30480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1" name="Oval 160"/>
                <p:cNvSpPr>
                  <a:spLocks noChangeAspect="1"/>
                </p:cNvSpPr>
                <p:nvPr/>
              </p:nvSpPr>
              <p:spPr>
                <a:xfrm>
                  <a:off x="31551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 name="Oval 161"/>
                <p:cNvSpPr>
                  <a:spLocks noChangeAspect="1"/>
                </p:cNvSpPr>
                <p:nvPr/>
              </p:nvSpPr>
              <p:spPr>
                <a:xfrm>
                  <a:off x="32623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3" name="Oval 162"/>
                <p:cNvSpPr>
                  <a:spLocks noChangeAspect="1"/>
                </p:cNvSpPr>
                <p:nvPr/>
              </p:nvSpPr>
              <p:spPr>
                <a:xfrm>
                  <a:off x="33694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 name="Oval 163"/>
                <p:cNvSpPr>
                  <a:spLocks noChangeAspect="1"/>
                </p:cNvSpPr>
                <p:nvPr/>
              </p:nvSpPr>
              <p:spPr>
                <a:xfrm>
                  <a:off x="34766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 name="Oval 164"/>
                <p:cNvSpPr>
                  <a:spLocks noChangeAspect="1"/>
                </p:cNvSpPr>
                <p:nvPr/>
              </p:nvSpPr>
              <p:spPr>
                <a:xfrm>
                  <a:off x="35837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 name="Oval 165"/>
                <p:cNvSpPr>
                  <a:spLocks noChangeAspect="1"/>
                </p:cNvSpPr>
                <p:nvPr/>
              </p:nvSpPr>
              <p:spPr>
                <a:xfrm>
                  <a:off x="36909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7" name="Oval 166"/>
                <p:cNvSpPr>
                  <a:spLocks noChangeAspect="1"/>
                </p:cNvSpPr>
                <p:nvPr/>
              </p:nvSpPr>
              <p:spPr>
                <a:xfrm>
                  <a:off x="37980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 name="Oval 167"/>
                <p:cNvSpPr>
                  <a:spLocks noChangeAspect="1"/>
                </p:cNvSpPr>
                <p:nvPr/>
              </p:nvSpPr>
              <p:spPr>
                <a:xfrm>
                  <a:off x="39052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 name="Oval 168"/>
                <p:cNvSpPr>
                  <a:spLocks noChangeAspect="1"/>
                </p:cNvSpPr>
                <p:nvPr/>
              </p:nvSpPr>
              <p:spPr>
                <a:xfrm>
                  <a:off x="4012354"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0" name="Group 169"/>
              <p:cNvGrpSpPr/>
              <p:nvPr/>
            </p:nvGrpSpPr>
            <p:grpSpPr>
              <a:xfrm>
                <a:off x="2209800" y="6152355"/>
                <a:ext cx="1072354" cy="108000"/>
                <a:chOff x="3048000" y="3657600"/>
                <a:chExt cx="1072354" cy="108000"/>
              </a:xfrm>
            </p:grpSpPr>
            <p:sp>
              <p:nvSpPr>
                <p:cNvPr id="171" name="Oval 170"/>
                <p:cNvSpPr>
                  <a:spLocks noChangeAspect="1"/>
                </p:cNvSpPr>
                <p:nvPr/>
              </p:nvSpPr>
              <p:spPr>
                <a:xfrm>
                  <a:off x="30480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2" name="Oval 171"/>
                <p:cNvSpPr>
                  <a:spLocks noChangeAspect="1"/>
                </p:cNvSpPr>
                <p:nvPr/>
              </p:nvSpPr>
              <p:spPr>
                <a:xfrm>
                  <a:off x="31551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 name="Oval 172"/>
                <p:cNvSpPr>
                  <a:spLocks noChangeAspect="1"/>
                </p:cNvSpPr>
                <p:nvPr/>
              </p:nvSpPr>
              <p:spPr>
                <a:xfrm>
                  <a:off x="32623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 name="Oval 173"/>
                <p:cNvSpPr>
                  <a:spLocks noChangeAspect="1"/>
                </p:cNvSpPr>
                <p:nvPr/>
              </p:nvSpPr>
              <p:spPr>
                <a:xfrm>
                  <a:off x="33694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5" name="Oval 174"/>
                <p:cNvSpPr>
                  <a:spLocks noChangeAspect="1"/>
                </p:cNvSpPr>
                <p:nvPr/>
              </p:nvSpPr>
              <p:spPr>
                <a:xfrm>
                  <a:off x="34766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6" name="Oval 175"/>
                <p:cNvSpPr>
                  <a:spLocks noChangeAspect="1"/>
                </p:cNvSpPr>
                <p:nvPr/>
              </p:nvSpPr>
              <p:spPr>
                <a:xfrm>
                  <a:off x="35837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7" name="Oval 176"/>
                <p:cNvSpPr>
                  <a:spLocks noChangeAspect="1"/>
                </p:cNvSpPr>
                <p:nvPr/>
              </p:nvSpPr>
              <p:spPr>
                <a:xfrm>
                  <a:off x="36909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8" name="Oval 177"/>
                <p:cNvSpPr>
                  <a:spLocks noChangeAspect="1"/>
                </p:cNvSpPr>
                <p:nvPr/>
              </p:nvSpPr>
              <p:spPr>
                <a:xfrm>
                  <a:off x="37980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9" name="Oval 178"/>
                <p:cNvSpPr>
                  <a:spLocks noChangeAspect="1"/>
                </p:cNvSpPr>
                <p:nvPr/>
              </p:nvSpPr>
              <p:spPr>
                <a:xfrm>
                  <a:off x="39052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0" name="Oval 179"/>
                <p:cNvSpPr>
                  <a:spLocks noChangeAspect="1"/>
                </p:cNvSpPr>
                <p:nvPr/>
              </p:nvSpPr>
              <p:spPr>
                <a:xfrm>
                  <a:off x="4012354"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1" name="Group 180"/>
              <p:cNvGrpSpPr/>
              <p:nvPr/>
            </p:nvGrpSpPr>
            <p:grpSpPr>
              <a:xfrm>
                <a:off x="2209800" y="6270600"/>
                <a:ext cx="1072354" cy="108000"/>
                <a:chOff x="3048000" y="3657600"/>
                <a:chExt cx="1072354" cy="108000"/>
              </a:xfrm>
            </p:grpSpPr>
            <p:sp>
              <p:nvSpPr>
                <p:cNvPr id="182" name="Oval 181"/>
                <p:cNvSpPr>
                  <a:spLocks noChangeAspect="1"/>
                </p:cNvSpPr>
                <p:nvPr/>
              </p:nvSpPr>
              <p:spPr>
                <a:xfrm>
                  <a:off x="30480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3" name="Oval 182"/>
                <p:cNvSpPr>
                  <a:spLocks noChangeAspect="1"/>
                </p:cNvSpPr>
                <p:nvPr/>
              </p:nvSpPr>
              <p:spPr>
                <a:xfrm>
                  <a:off x="31551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4" name="Oval 183"/>
                <p:cNvSpPr>
                  <a:spLocks noChangeAspect="1"/>
                </p:cNvSpPr>
                <p:nvPr/>
              </p:nvSpPr>
              <p:spPr>
                <a:xfrm>
                  <a:off x="32623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5" name="Oval 184"/>
                <p:cNvSpPr>
                  <a:spLocks noChangeAspect="1"/>
                </p:cNvSpPr>
                <p:nvPr/>
              </p:nvSpPr>
              <p:spPr>
                <a:xfrm>
                  <a:off x="33694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6" name="Oval 185"/>
                <p:cNvSpPr>
                  <a:spLocks noChangeAspect="1"/>
                </p:cNvSpPr>
                <p:nvPr/>
              </p:nvSpPr>
              <p:spPr>
                <a:xfrm>
                  <a:off x="34766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7" name="Oval 186"/>
                <p:cNvSpPr>
                  <a:spLocks noChangeAspect="1"/>
                </p:cNvSpPr>
                <p:nvPr/>
              </p:nvSpPr>
              <p:spPr>
                <a:xfrm>
                  <a:off x="35837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8" name="Oval 187"/>
                <p:cNvSpPr>
                  <a:spLocks noChangeAspect="1"/>
                </p:cNvSpPr>
                <p:nvPr/>
              </p:nvSpPr>
              <p:spPr>
                <a:xfrm>
                  <a:off x="36909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9" name="Oval 188"/>
                <p:cNvSpPr>
                  <a:spLocks noChangeAspect="1"/>
                </p:cNvSpPr>
                <p:nvPr/>
              </p:nvSpPr>
              <p:spPr>
                <a:xfrm>
                  <a:off x="379805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0" name="Oval 189"/>
                <p:cNvSpPr>
                  <a:spLocks noChangeAspect="1"/>
                </p:cNvSpPr>
                <p:nvPr/>
              </p:nvSpPr>
              <p:spPr>
                <a:xfrm>
                  <a:off x="3905200"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1" name="Oval 190"/>
                <p:cNvSpPr>
                  <a:spLocks noChangeAspect="1"/>
                </p:cNvSpPr>
                <p:nvPr/>
              </p:nvSpPr>
              <p:spPr>
                <a:xfrm>
                  <a:off x="4012354" y="3657600"/>
                  <a:ext cx="108000" cy="108000"/>
                </a:xfrm>
                <a:prstGeom prst="ellipse">
                  <a:avLst/>
                </a:prstGeom>
                <a:solidFill>
                  <a:srgbClr val="6B8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92" name="TextBox 191"/>
            <p:cNvSpPr txBox="1"/>
            <p:nvPr/>
          </p:nvSpPr>
          <p:spPr>
            <a:xfrm>
              <a:off x="2057400" y="6406532"/>
              <a:ext cx="1551900" cy="338554"/>
            </a:xfrm>
            <a:prstGeom prst="rect">
              <a:avLst/>
            </a:prstGeom>
            <a:noFill/>
          </p:spPr>
          <p:txBody>
            <a:bodyPr wrap="none" rtlCol="0">
              <a:spAutoFit/>
            </a:bodyPr>
            <a:lstStyle/>
            <a:p>
              <a:r>
                <a:rPr lang="en-CA" sz="1600" dirty="0" smtClean="0"/>
                <a:t>300 AA/Protein</a:t>
              </a:r>
              <a:endParaRPr lang="en-IN" sz="1600" dirty="0"/>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5663" y="3156281"/>
              <a:ext cx="1095375" cy="1092994"/>
            </a:xfrm>
            <a:prstGeom prst="rect">
              <a:avLst/>
            </a:prstGeom>
          </p:spPr>
        </p:pic>
      </p:grpSp>
      <p:grpSp>
        <p:nvGrpSpPr>
          <p:cNvPr id="1911" name="Group 1910"/>
          <p:cNvGrpSpPr/>
          <p:nvPr/>
        </p:nvGrpSpPr>
        <p:grpSpPr>
          <a:xfrm>
            <a:off x="4139915" y="3481673"/>
            <a:ext cx="1673734" cy="3412222"/>
            <a:chOff x="4139915" y="3481673"/>
            <a:chExt cx="1673734" cy="3412222"/>
          </a:xfrm>
        </p:grpSpPr>
        <p:grpSp>
          <p:nvGrpSpPr>
            <p:cNvPr id="194" name="Group 193"/>
            <p:cNvGrpSpPr/>
            <p:nvPr/>
          </p:nvGrpSpPr>
          <p:grpSpPr>
            <a:xfrm>
              <a:off x="4162885" y="3481673"/>
              <a:ext cx="1607262" cy="2840365"/>
              <a:chOff x="5334000" y="3559432"/>
              <a:chExt cx="1607262" cy="2840365"/>
            </a:xfrm>
          </p:grpSpPr>
          <p:grpSp>
            <p:nvGrpSpPr>
              <p:cNvPr id="26" name="Group 25"/>
              <p:cNvGrpSpPr/>
              <p:nvPr/>
            </p:nvGrpSpPr>
            <p:grpSpPr>
              <a:xfrm>
                <a:off x="5334000" y="3996612"/>
                <a:ext cx="1607262" cy="108000"/>
                <a:chOff x="5383653" y="3995203"/>
                <a:chExt cx="1607262" cy="108000"/>
              </a:xfrm>
            </p:grpSpPr>
            <p:sp>
              <p:nvSpPr>
                <p:cNvPr id="377" name="Oval 376"/>
                <p:cNvSpPr>
                  <a:spLocks noChangeAspect="1"/>
                </p:cNvSpPr>
                <p:nvPr/>
              </p:nvSpPr>
              <p:spPr>
                <a:xfrm>
                  <a:off x="53836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8" name="Oval 377"/>
                <p:cNvSpPr>
                  <a:spLocks noChangeAspect="1"/>
                </p:cNvSpPr>
                <p:nvPr/>
              </p:nvSpPr>
              <p:spPr>
                <a:xfrm>
                  <a:off x="54907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9" name="Oval 378"/>
                <p:cNvSpPr>
                  <a:spLocks noChangeAspect="1"/>
                </p:cNvSpPr>
                <p:nvPr/>
              </p:nvSpPr>
              <p:spPr>
                <a:xfrm>
                  <a:off x="55978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0" name="Oval 379"/>
                <p:cNvSpPr>
                  <a:spLocks noChangeAspect="1"/>
                </p:cNvSpPr>
                <p:nvPr/>
              </p:nvSpPr>
              <p:spPr>
                <a:xfrm>
                  <a:off x="57049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1" name="Oval 380"/>
                <p:cNvSpPr>
                  <a:spLocks noChangeAspect="1"/>
                </p:cNvSpPr>
                <p:nvPr/>
              </p:nvSpPr>
              <p:spPr>
                <a:xfrm>
                  <a:off x="581201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Oval 381"/>
                <p:cNvSpPr>
                  <a:spLocks noChangeAspect="1"/>
                </p:cNvSpPr>
                <p:nvPr/>
              </p:nvSpPr>
              <p:spPr>
                <a:xfrm>
                  <a:off x="591910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3" name="Oval 382"/>
                <p:cNvSpPr>
                  <a:spLocks noChangeAspect="1"/>
                </p:cNvSpPr>
                <p:nvPr/>
              </p:nvSpPr>
              <p:spPr>
                <a:xfrm>
                  <a:off x="602619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4" name="Oval 383"/>
                <p:cNvSpPr>
                  <a:spLocks noChangeAspect="1"/>
                </p:cNvSpPr>
                <p:nvPr/>
              </p:nvSpPr>
              <p:spPr>
                <a:xfrm>
                  <a:off x="613328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5" name="Oval 384"/>
                <p:cNvSpPr>
                  <a:spLocks noChangeAspect="1"/>
                </p:cNvSpPr>
                <p:nvPr/>
              </p:nvSpPr>
              <p:spPr>
                <a:xfrm>
                  <a:off x="624037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6" name="Oval 385"/>
                <p:cNvSpPr>
                  <a:spLocks noChangeAspect="1"/>
                </p:cNvSpPr>
                <p:nvPr/>
              </p:nvSpPr>
              <p:spPr>
                <a:xfrm>
                  <a:off x="634746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7" name="Oval 386"/>
                <p:cNvSpPr>
                  <a:spLocks noChangeAspect="1"/>
                </p:cNvSpPr>
                <p:nvPr/>
              </p:nvSpPr>
              <p:spPr>
                <a:xfrm>
                  <a:off x="64545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8" name="Oval 387"/>
                <p:cNvSpPr>
                  <a:spLocks noChangeAspect="1"/>
                </p:cNvSpPr>
                <p:nvPr/>
              </p:nvSpPr>
              <p:spPr>
                <a:xfrm>
                  <a:off x="65616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9" name="Oval 388"/>
                <p:cNvSpPr>
                  <a:spLocks noChangeAspect="1"/>
                </p:cNvSpPr>
                <p:nvPr/>
              </p:nvSpPr>
              <p:spPr>
                <a:xfrm>
                  <a:off x="66687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0" name="Oval 389"/>
                <p:cNvSpPr>
                  <a:spLocks noChangeAspect="1"/>
                </p:cNvSpPr>
                <p:nvPr/>
              </p:nvSpPr>
              <p:spPr>
                <a:xfrm>
                  <a:off x="67758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1" name="Oval 390"/>
                <p:cNvSpPr>
                  <a:spLocks noChangeAspect="1"/>
                </p:cNvSpPr>
                <p:nvPr/>
              </p:nvSpPr>
              <p:spPr>
                <a:xfrm>
                  <a:off x="6882915"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93" name="Group 392"/>
              <p:cNvGrpSpPr/>
              <p:nvPr/>
            </p:nvGrpSpPr>
            <p:grpSpPr>
              <a:xfrm>
                <a:off x="5334000" y="4105907"/>
                <a:ext cx="1607262" cy="108000"/>
                <a:chOff x="5383653" y="3995203"/>
                <a:chExt cx="1607262" cy="108000"/>
              </a:xfrm>
            </p:grpSpPr>
            <p:sp>
              <p:nvSpPr>
                <p:cNvPr id="394" name="Oval 393"/>
                <p:cNvSpPr>
                  <a:spLocks noChangeAspect="1"/>
                </p:cNvSpPr>
                <p:nvPr/>
              </p:nvSpPr>
              <p:spPr>
                <a:xfrm>
                  <a:off x="53836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5" name="Oval 394"/>
                <p:cNvSpPr>
                  <a:spLocks noChangeAspect="1"/>
                </p:cNvSpPr>
                <p:nvPr/>
              </p:nvSpPr>
              <p:spPr>
                <a:xfrm>
                  <a:off x="54907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6" name="Oval 395"/>
                <p:cNvSpPr>
                  <a:spLocks noChangeAspect="1"/>
                </p:cNvSpPr>
                <p:nvPr/>
              </p:nvSpPr>
              <p:spPr>
                <a:xfrm>
                  <a:off x="55978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7" name="Oval 396"/>
                <p:cNvSpPr>
                  <a:spLocks noChangeAspect="1"/>
                </p:cNvSpPr>
                <p:nvPr/>
              </p:nvSpPr>
              <p:spPr>
                <a:xfrm>
                  <a:off x="57049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8" name="Oval 397"/>
                <p:cNvSpPr>
                  <a:spLocks noChangeAspect="1"/>
                </p:cNvSpPr>
                <p:nvPr/>
              </p:nvSpPr>
              <p:spPr>
                <a:xfrm>
                  <a:off x="581201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9" name="Oval 398"/>
                <p:cNvSpPr>
                  <a:spLocks noChangeAspect="1"/>
                </p:cNvSpPr>
                <p:nvPr/>
              </p:nvSpPr>
              <p:spPr>
                <a:xfrm>
                  <a:off x="591910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0" name="Oval 399"/>
                <p:cNvSpPr>
                  <a:spLocks noChangeAspect="1"/>
                </p:cNvSpPr>
                <p:nvPr/>
              </p:nvSpPr>
              <p:spPr>
                <a:xfrm>
                  <a:off x="602619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1" name="Oval 400"/>
                <p:cNvSpPr>
                  <a:spLocks noChangeAspect="1"/>
                </p:cNvSpPr>
                <p:nvPr/>
              </p:nvSpPr>
              <p:spPr>
                <a:xfrm>
                  <a:off x="613328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2" name="Oval 401"/>
                <p:cNvSpPr>
                  <a:spLocks noChangeAspect="1"/>
                </p:cNvSpPr>
                <p:nvPr/>
              </p:nvSpPr>
              <p:spPr>
                <a:xfrm>
                  <a:off x="624037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3" name="Oval 402"/>
                <p:cNvSpPr>
                  <a:spLocks noChangeAspect="1"/>
                </p:cNvSpPr>
                <p:nvPr/>
              </p:nvSpPr>
              <p:spPr>
                <a:xfrm>
                  <a:off x="634746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4" name="Oval 403"/>
                <p:cNvSpPr>
                  <a:spLocks noChangeAspect="1"/>
                </p:cNvSpPr>
                <p:nvPr/>
              </p:nvSpPr>
              <p:spPr>
                <a:xfrm>
                  <a:off x="64545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5" name="Oval 404"/>
                <p:cNvSpPr>
                  <a:spLocks noChangeAspect="1"/>
                </p:cNvSpPr>
                <p:nvPr/>
              </p:nvSpPr>
              <p:spPr>
                <a:xfrm>
                  <a:off x="65616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6" name="Oval 405"/>
                <p:cNvSpPr>
                  <a:spLocks noChangeAspect="1"/>
                </p:cNvSpPr>
                <p:nvPr/>
              </p:nvSpPr>
              <p:spPr>
                <a:xfrm>
                  <a:off x="66687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7" name="Oval 406"/>
                <p:cNvSpPr>
                  <a:spLocks noChangeAspect="1"/>
                </p:cNvSpPr>
                <p:nvPr/>
              </p:nvSpPr>
              <p:spPr>
                <a:xfrm>
                  <a:off x="67758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8" name="Oval 407"/>
                <p:cNvSpPr>
                  <a:spLocks noChangeAspect="1"/>
                </p:cNvSpPr>
                <p:nvPr/>
              </p:nvSpPr>
              <p:spPr>
                <a:xfrm>
                  <a:off x="6882915"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09" name="Group 408"/>
              <p:cNvGrpSpPr/>
              <p:nvPr/>
            </p:nvGrpSpPr>
            <p:grpSpPr>
              <a:xfrm>
                <a:off x="5334000" y="4215202"/>
                <a:ext cx="1607262" cy="108000"/>
                <a:chOff x="5383653" y="3995203"/>
                <a:chExt cx="1607262" cy="108000"/>
              </a:xfrm>
            </p:grpSpPr>
            <p:sp>
              <p:nvSpPr>
                <p:cNvPr id="410" name="Oval 409"/>
                <p:cNvSpPr>
                  <a:spLocks noChangeAspect="1"/>
                </p:cNvSpPr>
                <p:nvPr/>
              </p:nvSpPr>
              <p:spPr>
                <a:xfrm>
                  <a:off x="53836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1" name="Oval 410"/>
                <p:cNvSpPr>
                  <a:spLocks noChangeAspect="1"/>
                </p:cNvSpPr>
                <p:nvPr/>
              </p:nvSpPr>
              <p:spPr>
                <a:xfrm>
                  <a:off x="54907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2" name="Oval 411"/>
                <p:cNvSpPr>
                  <a:spLocks noChangeAspect="1"/>
                </p:cNvSpPr>
                <p:nvPr/>
              </p:nvSpPr>
              <p:spPr>
                <a:xfrm>
                  <a:off x="55978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3" name="Oval 412"/>
                <p:cNvSpPr>
                  <a:spLocks noChangeAspect="1"/>
                </p:cNvSpPr>
                <p:nvPr/>
              </p:nvSpPr>
              <p:spPr>
                <a:xfrm>
                  <a:off x="57049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4" name="Oval 413"/>
                <p:cNvSpPr>
                  <a:spLocks noChangeAspect="1"/>
                </p:cNvSpPr>
                <p:nvPr/>
              </p:nvSpPr>
              <p:spPr>
                <a:xfrm>
                  <a:off x="581201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5" name="Oval 414"/>
                <p:cNvSpPr>
                  <a:spLocks noChangeAspect="1"/>
                </p:cNvSpPr>
                <p:nvPr/>
              </p:nvSpPr>
              <p:spPr>
                <a:xfrm>
                  <a:off x="591910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6" name="Oval 415"/>
                <p:cNvSpPr>
                  <a:spLocks noChangeAspect="1"/>
                </p:cNvSpPr>
                <p:nvPr/>
              </p:nvSpPr>
              <p:spPr>
                <a:xfrm>
                  <a:off x="602619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7" name="Oval 416"/>
                <p:cNvSpPr>
                  <a:spLocks noChangeAspect="1"/>
                </p:cNvSpPr>
                <p:nvPr/>
              </p:nvSpPr>
              <p:spPr>
                <a:xfrm>
                  <a:off x="613328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8" name="Oval 417"/>
                <p:cNvSpPr>
                  <a:spLocks noChangeAspect="1"/>
                </p:cNvSpPr>
                <p:nvPr/>
              </p:nvSpPr>
              <p:spPr>
                <a:xfrm>
                  <a:off x="624037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9" name="Oval 418"/>
                <p:cNvSpPr>
                  <a:spLocks noChangeAspect="1"/>
                </p:cNvSpPr>
                <p:nvPr/>
              </p:nvSpPr>
              <p:spPr>
                <a:xfrm>
                  <a:off x="634746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0" name="Oval 419"/>
                <p:cNvSpPr>
                  <a:spLocks noChangeAspect="1"/>
                </p:cNvSpPr>
                <p:nvPr/>
              </p:nvSpPr>
              <p:spPr>
                <a:xfrm>
                  <a:off x="64545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1" name="Oval 420"/>
                <p:cNvSpPr>
                  <a:spLocks noChangeAspect="1"/>
                </p:cNvSpPr>
                <p:nvPr/>
              </p:nvSpPr>
              <p:spPr>
                <a:xfrm>
                  <a:off x="65616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2" name="Oval 421"/>
                <p:cNvSpPr>
                  <a:spLocks noChangeAspect="1"/>
                </p:cNvSpPr>
                <p:nvPr/>
              </p:nvSpPr>
              <p:spPr>
                <a:xfrm>
                  <a:off x="66687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3" name="Oval 422"/>
                <p:cNvSpPr>
                  <a:spLocks noChangeAspect="1"/>
                </p:cNvSpPr>
                <p:nvPr/>
              </p:nvSpPr>
              <p:spPr>
                <a:xfrm>
                  <a:off x="67758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4" name="Oval 423"/>
                <p:cNvSpPr>
                  <a:spLocks noChangeAspect="1"/>
                </p:cNvSpPr>
                <p:nvPr/>
              </p:nvSpPr>
              <p:spPr>
                <a:xfrm>
                  <a:off x="6882915"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25" name="Group 424"/>
              <p:cNvGrpSpPr/>
              <p:nvPr/>
            </p:nvGrpSpPr>
            <p:grpSpPr>
              <a:xfrm>
                <a:off x="5334000" y="4324497"/>
                <a:ext cx="1607262" cy="108000"/>
                <a:chOff x="5383653" y="3995203"/>
                <a:chExt cx="1607262" cy="108000"/>
              </a:xfrm>
            </p:grpSpPr>
            <p:sp>
              <p:nvSpPr>
                <p:cNvPr id="426" name="Oval 425"/>
                <p:cNvSpPr>
                  <a:spLocks noChangeAspect="1"/>
                </p:cNvSpPr>
                <p:nvPr/>
              </p:nvSpPr>
              <p:spPr>
                <a:xfrm>
                  <a:off x="53836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7" name="Oval 426"/>
                <p:cNvSpPr>
                  <a:spLocks noChangeAspect="1"/>
                </p:cNvSpPr>
                <p:nvPr/>
              </p:nvSpPr>
              <p:spPr>
                <a:xfrm>
                  <a:off x="54907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8" name="Oval 427"/>
                <p:cNvSpPr>
                  <a:spLocks noChangeAspect="1"/>
                </p:cNvSpPr>
                <p:nvPr/>
              </p:nvSpPr>
              <p:spPr>
                <a:xfrm>
                  <a:off x="55978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9" name="Oval 428"/>
                <p:cNvSpPr>
                  <a:spLocks noChangeAspect="1"/>
                </p:cNvSpPr>
                <p:nvPr/>
              </p:nvSpPr>
              <p:spPr>
                <a:xfrm>
                  <a:off x="57049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0" name="Oval 429"/>
                <p:cNvSpPr>
                  <a:spLocks noChangeAspect="1"/>
                </p:cNvSpPr>
                <p:nvPr/>
              </p:nvSpPr>
              <p:spPr>
                <a:xfrm>
                  <a:off x="581201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1" name="Oval 430"/>
                <p:cNvSpPr>
                  <a:spLocks noChangeAspect="1"/>
                </p:cNvSpPr>
                <p:nvPr/>
              </p:nvSpPr>
              <p:spPr>
                <a:xfrm>
                  <a:off x="591910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2" name="Oval 431"/>
                <p:cNvSpPr>
                  <a:spLocks noChangeAspect="1"/>
                </p:cNvSpPr>
                <p:nvPr/>
              </p:nvSpPr>
              <p:spPr>
                <a:xfrm>
                  <a:off x="602619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3" name="Oval 432"/>
                <p:cNvSpPr>
                  <a:spLocks noChangeAspect="1"/>
                </p:cNvSpPr>
                <p:nvPr/>
              </p:nvSpPr>
              <p:spPr>
                <a:xfrm>
                  <a:off x="613328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4" name="Oval 433"/>
                <p:cNvSpPr>
                  <a:spLocks noChangeAspect="1"/>
                </p:cNvSpPr>
                <p:nvPr/>
              </p:nvSpPr>
              <p:spPr>
                <a:xfrm>
                  <a:off x="624037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5" name="Oval 434"/>
                <p:cNvSpPr>
                  <a:spLocks noChangeAspect="1"/>
                </p:cNvSpPr>
                <p:nvPr/>
              </p:nvSpPr>
              <p:spPr>
                <a:xfrm>
                  <a:off x="634746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6" name="Oval 435"/>
                <p:cNvSpPr>
                  <a:spLocks noChangeAspect="1"/>
                </p:cNvSpPr>
                <p:nvPr/>
              </p:nvSpPr>
              <p:spPr>
                <a:xfrm>
                  <a:off x="64545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7" name="Oval 436"/>
                <p:cNvSpPr>
                  <a:spLocks noChangeAspect="1"/>
                </p:cNvSpPr>
                <p:nvPr/>
              </p:nvSpPr>
              <p:spPr>
                <a:xfrm>
                  <a:off x="65616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8" name="Oval 437"/>
                <p:cNvSpPr>
                  <a:spLocks noChangeAspect="1"/>
                </p:cNvSpPr>
                <p:nvPr/>
              </p:nvSpPr>
              <p:spPr>
                <a:xfrm>
                  <a:off x="66687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9" name="Oval 438"/>
                <p:cNvSpPr>
                  <a:spLocks noChangeAspect="1"/>
                </p:cNvSpPr>
                <p:nvPr/>
              </p:nvSpPr>
              <p:spPr>
                <a:xfrm>
                  <a:off x="67758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0" name="Oval 439"/>
                <p:cNvSpPr>
                  <a:spLocks noChangeAspect="1"/>
                </p:cNvSpPr>
                <p:nvPr/>
              </p:nvSpPr>
              <p:spPr>
                <a:xfrm>
                  <a:off x="6882915"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41" name="Group 440"/>
              <p:cNvGrpSpPr/>
              <p:nvPr/>
            </p:nvGrpSpPr>
            <p:grpSpPr>
              <a:xfrm>
                <a:off x="5334000" y="4433792"/>
                <a:ext cx="1607262" cy="108000"/>
                <a:chOff x="5383653" y="3995203"/>
                <a:chExt cx="1607262" cy="108000"/>
              </a:xfrm>
            </p:grpSpPr>
            <p:sp>
              <p:nvSpPr>
                <p:cNvPr id="442" name="Oval 441"/>
                <p:cNvSpPr>
                  <a:spLocks noChangeAspect="1"/>
                </p:cNvSpPr>
                <p:nvPr/>
              </p:nvSpPr>
              <p:spPr>
                <a:xfrm>
                  <a:off x="53836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3" name="Oval 442"/>
                <p:cNvSpPr>
                  <a:spLocks noChangeAspect="1"/>
                </p:cNvSpPr>
                <p:nvPr/>
              </p:nvSpPr>
              <p:spPr>
                <a:xfrm>
                  <a:off x="54907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4" name="Oval 443"/>
                <p:cNvSpPr>
                  <a:spLocks noChangeAspect="1"/>
                </p:cNvSpPr>
                <p:nvPr/>
              </p:nvSpPr>
              <p:spPr>
                <a:xfrm>
                  <a:off x="55978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5" name="Oval 444"/>
                <p:cNvSpPr>
                  <a:spLocks noChangeAspect="1"/>
                </p:cNvSpPr>
                <p:nvPr/>
              </p:nvSpPr>
              <p:spPr>
                <a:xfrm>
                  <a:off x="57049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6" name="Oval 445"/>
                <p:cNvSpPr>
                  <a:spLocks noChangeAspect="1"/>
                </p:cNvSpPr>
                <p:nvPr/>
              </p:nvSpPr>
              <p:spPr>
                <a:xfrm>
                  <a:off x="581201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7" name="Oval 446"/>
                <p:cNvSpPr>
                  <a:spLocks noChangeAspect="1"/>
                </p:cNvSpPr>
                <p:nvPr/>
              </p:nvSpPr>
              <p:spPr>
                <a:xfrm>
                  <a:off x="591910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8" name="Oval 447"/>
                <p:cNvSpPr>
                  <a:spLocks noChangeAspect="1"/>
                </p:cNvSpPr>
                <p:nvPr/>
              </p:nvSpPr>
              <p:spPr>
                <a:xfrm>
                  <a:off x="602619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9" name="Oval 448"/>
                <p:cNvSpPr>
                  <a:spLocks noChangeAspect="1"/>
                </p:cNvSpPr>
                <p:nvPr/>
              </p:nvSpPr>
              <p:spPr>
                <a:xfrm>
                  <a:off x="613328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0" name="Oval 449"/>
                <p:cNvSpPr>
                  <a:spLocks noChangeAspect="1"/>
                </p:cNvSpPr>
                <p:nvPr/>
              </p:nvSpPr>
              <p:spPr>
                <a:xfrm>
                  <a:off x="624037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1" name="Oval 450"/>
                <p:cNvSpPr>
                  <a:spLocks noChangeAspect="1"/>
                </p:cNvSpPr>
                <p:nvPr/>
              </p:nvSpPr>
              <p:spPr>
                <a:xfrm>
                  <a:off x="634746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2" name="Oval 451"/>
                <p:cNvSpPr>
                  <a:spLocks noChangeAspect="1"/>
                </p:cNvSpPr>
                <p:nvPr/>
              </p:nvSpPr>
              <p:spPr>
                <a:xfrm>
                  <a:off x="64545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3" name="Oval 452"/>
                <p:cNvSpPr>
                  <a:spLocks noChangeAspect="1"/>
                </p:cNvSpPr>
                <p:nvPr/>
              </p:nvSpPr>
              <p:spPr>
                <a:xfrm>
                  <a:off x="65616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4" name="Oval 453"/>
                <p:cNvSpPr>
                  <a:spLocks noChangeAspect="1"/>
                </p:cNvSpPr>
                <p:nvPr/>
              </p:nvSpPr>
              <p:spPr>
                <a:xfrm>
                  <a:off x="66687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5" name="Oval 454"/>
                <p:cNvSpPr>
                  <a:spLocks noChangeAspect="1"/>
                </p:cNvSpPr>
                <p:nvPr/>
              </p:nvSpPr>
              <p:spPr>
                <a:xfrm>
                  <a:off x="67758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6" name="Oval 455"/>
                <p:cNvSpPr>
                  <a:spLocks noChangeAspect="1"/>
                </p:cNvSpPr>
                <p:nvPr/>
              </p:nvSpPr>
              <p:spPr>
                <a:xfrm>
                  <a:off x="6882915"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57" name="Group 456"/>
              <p:cNvGrpSpPr/>
              <p:nvPr/>
            </p:nvGrpSpPr>
            <p:grpSpPr>
              <a:xfrm>
                <a:off x="5334000" y="4543087"/>
                <a:ext cx="1607262" cy="108000"/>
                <a:chOff x="5383653" y="3995203"/>
                <a:chExt cx="1607262" cy="108000"/>
              </a:xfrm>
            </p:grpSpPr>
            <p:sp>
              <p:nvSpPr>
                <p:cNvPr id="458" name="Oval 457"/>
                <p:cNvSpPr>
                  <a:spLocks noChangeAspect="1"/>
                </p:cNvSpPr>
                <p:nvPr/>
              </p:nvSpPr>
              <p:spPr>
                <a:xfrm>
                  <a:off x="53836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9" name="Oval 458"/>
                <p:cNvSpPr>
                  <a:spLocks noChangeAspect="1"/>
                </p:cNvSpPr>
                <p:nvPr/>
              </p:nvSpPr>
              <p:spPr>
                <a:xfrm>
                  <a:off x="54907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0" name="Oval 459"/>
                <p:cNvSpPr>
                  <a:spLocks noChangeAspect="1"/>
                </p:cNvSpPr>
                <p:nvPr/>
              </p:nvSpPr>
              <p:spPr>
                <a:xfrm>
                  <a:off x="55978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1" name="Oval 460"/>
                <p:cNvSpPr>
                  <a:spLocks noChangeAspect="1"/>
                </p:cNvSpPr>
                <p:nvPr/>
              </p:nvSpPr>
              <p:spPr>
                <a:xfrm>
                  <a:off x="57049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2" name="Oval 461"/>
                <p:cNvSpPr>
                  <a:spLocks noChangeAspect="1"/>
                </p:cNvSpPr>
                <p:nvPr/>
              </p:nvSpPr>
              <p:spPr>
                <a:xfrm>
                  <a:off x="581201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3" name="Oval 462"/>
                <p:cNvSpPr>
                  <a:spLocks noChangeAspect="1"/>
                </p:cNvSpPr>
                <p:nvPr/>
              </p:nvSpPr>
              <p:spPr>
                <a:xfrm>
                  <a:off x="591910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4" name="Oval 463"/>
                <p:cNvSpPr>
                  <a:spLocks noChangeAspect="1"/>
                </p:cNvSpPr>
                <p:nvPr/>
              </p:nvSpPr>
              <p:spPr>
                <a:xfrm>
                  <a:off x="602619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5" name="Oval 464"/>
                <p:cNvSpPr>
                  <a:spLocks noChangeAspect="1"/>
                </p:cNvSpPr>
                <p:nvPr/>
              </p:nvSpPr>
              <p:spPr>
                <a:xfrm>
                  <a:off x="613328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6" name="Oval 465"/>
                <p:cNvSpPr>
                  <a:spLocks noChangeAspect="1"/>
                </p:cNvSpPr>
                <p:nvPr/>
              </p:nvSpPr>
              <p:spPr>
                <a:xfrm>
                  <a:off x="624037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7" name="Oval 466"/>
                <p:cNvSpPr>
                  <a:spLocks noChangeAspect="1"/>
                </p:cNvSpPr>
                <p:nvPr/>
              </p:nvSpPr>
              <p:spPr>
                <a:xfrm>
                  <a:off x="634746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8" name="Oval 467"/>
                <p:cNvSpPr>
                  <a:spLocks noChangeAspect="1"/>
                </p:cNvSpPr>
                <p:nvPr/>
              </p:nvSpPr>
              <p:spPr>
                <a:xfrm>
                  <a:off x="64545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9" name="Oval 468"/>
                <p:cNvSpPr>
                  <a:spLocks noChangeAspect="1"/>
                </p:cNvSpPr>
                <p:nvPr/>
              </p:nvSpPr>
              <p:spPr>
                <a:xfrm>
                  <a:off x="65616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0" name="Oval 469"/>
                <p:cNvSpPr>
                  <a:spLocks noChangeAspect="1"/>
                </p:cNvSpPr>
                <p:nvPr/>
              </p:nvSpPr>
              <p:spPr>
                <a:xfrm>
                  <a:off x="66687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1" name="Oval 470"/>
                <p:cNvSpPr>
                  <a:spLocks noChangeAspect="1"/>
                </p:cNvSpPr>
                <p:nvPr/>
              </p:nvSpPr>
              <p:spPr>
                <a:xfrm>
                  <a:off x="67758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2" name="Oval 471"/>
                <p:cNvSpPr>
                  <a:spLocks noChangeAspect="1"/>
                </p:cNvSpPr>
                <p:nvPr/>
              </p:nvSpPr>
              <p:spPr>
                <a:xfrm>
                  <a:off x="6882915"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73" name="Group 472"/>
              <p:cNvGrpSpPr/>
              <p:nvPr/>
            </p:nvGrpSpPr>
            <p:grpSpPr>
              <a:xfrm>
                <a:off x="5334000" y="4652382"/>
                <a:ext cx="1607262" cy="108000"/>
                <a:chOff x="5383653" y="3995203"/>
                <a:chExt cx="1607262" cy="108000"/>
              </a:xfrm>
            </p:grpSpPr>
            <p:sp>
              <p:nvSpPr>
                <p:cNvPr id="474" name="Oval 473"/>
                <p:cNvSpPr>
                  <a:spLocks noChangeAspect="1"/>
                </p:cNvSpPr>
                <p:nvPr/>
              </p:nvSpPr>
              <p:spPr>
                <a:xfrm>
                  <a:off x="53836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5" name="Oval 474"/>
                <p:cNvSpPr>
                  <a:spLocks noChangeAspect="1"/>
                </p:cNvSpPr>
                <p:nvPr/>
              </p:nvSpPr>
              <p:spPr>
                <a:xfrm>
                  <a:off x="54907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6" name="Oval 475"/>
                <p:cNvSpPr>
                  <a:spLocks noChangeAspect="1"/>
                </p:cNvSpPr>
                <p:nvPr/>
              </p:nvSpPr>
              <p:spPr>
                <a:xfrm>
                  <a:off x="55978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7" name="Oval 476"/>
                <p:cNvSpPr>
                  <a:spLocks noChangeAspect="1"/>
                </p:cNvSpPr>
                <p:nvPr/>
              </p:nvSpPr>
              <p:spPr>
                <a:xfrm>
                  <a:off x="57049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8" name="Oval 477"/>
                <p:cNvSpPr>
                  <a:spLocks noChangeAspect="1"/>
                </p:cNvSpPr>
                <p:nvPr/>
              </p:nvSpPr>
              <p:spPr>
                <a:xfrm>
                  <a:off x="581201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9" name="Oval 478"/>
                <p:cNvSpPr>
                  <a:spLocks noChangeAspect="1"/>
                </p:cNvSpPr>
                <p:nvPr/>
              </p:nvSpPr>
              <p:spPr>
                <a:xfrm>
                  <a:off x="591910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0" name="Oval 479"/>
                <p:cNvSpPr>
                  <a:spLocks noChangeAspect="1"/>
                </p:cNvSpPr>
                <p:nvPr/>
              </p:nvSpPr>
              <p:spPr>
                <a:xfrm>
                  <a:off x="602619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1" name="Oval 480"/>
                <p:cNvSpPr>
                  <a:spLocks noChangeAspect="1"/>
                </p:cNvSpPr>
                <p:nvPr/>
              </p:nvSpPr>
              <p:spPr>
                <a:xfrm>
                  <a:off x="613328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2" name="Oval 481"/>
                <p:cNvSpPr>
                  <a:spLocks noChangeAspect="1"/>
                </p:cNvSpPr>
                <p:nvPr/>
              </p:nvSpPr>
              <p:spPr>
                <a:xfrm>
                  <a:off x="624037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3" name="Oval 482"/>
                <p:cNvSpPr>
                  <a:spLocks noChangeAspect="1"/>
                </p:cNvSpPr>
                <p:nvPr/>
              </p:nvSpPr>
              <p:spPr>
                <a:xfrm>
                  <a:off x="634746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4" name="Oval 483"/>
                <p:cNvSpPr>
                  <a:spLocks noChangeAspect="1"/>
                </p:cNvSpPr>
                <p:nvPr/>
              </p:nvSpPr>
              <p:spPr>
                <a:xfrm>
                  <a:off x="64545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5" name="Oval 484"/>
                <p:cNvSpPr>
                  <a:spLocks noChangeAspect="1"/>
                </p:cNvSpPr>
                <p:nvPr/>
              </p:nvSpPr>
              <p:spPr>
                <a:xfrm>
                  <a:off x="65616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6" name="Oval 485"/>
                <p:cNvSpPr>
                  <a:spLocks noChangeAspect="1"/>
                </p:cNvSpPr>
                <p:nvPr/>
              </p:nvSpPr>
              <p:spPr>
                <a:xfrm>
                  <a:off x="66687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7" name="Oval 486"/>
                <p:cNvSpPr>
                  <a:spLocks noChangeAspect="1"/>
                </p:cNvSpPr>
                <p:nvPr/>
              </p:nvSpPr>
              <p:spPr>
                <a:xfrm>
                  <a:off x="67758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8" name="Oval 487"/>
                <p:cNvSpPr>
                  <a:spLocks noChangeAspect="1"/>
                </p:cNvSpPr>
                <p:nvPr/>
              </p:nvSpPr>
              <p:spPr>
                <a:xfrm>
                  <a:off x="6882915"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89" name="Group 488"/>
              <p:cNvGrpSpPr/>
              <p:nvPr/>
            </p:nvGrpSpPr>
            <p:grpSpPr>
              <a:xfrm>
                <a:off x="5334000" y="4761677"/>
                <a:ext cx="1607262" cy="108000"/>
                <a:chOff x="5383653" y="3995203"/>
                <a:chExt cx="1607262" cy="108000"/>
              </a:xfrm>
            </p:grpSpPr>
            <p:sp>
              <p:nvSpPr>
                <p:cNvPr id="490" name="Oval 489"/>
                <p:cNvSpPr>
                  <a:spLocks noChangeAspect="1"/>
                </p:cNvSpPr>
                <p:nvPr/>
              </p:nvSpPr>
              <p:spPr>
                <a:xfrm>
                  <a:off x="53836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1" name="Oval 490"/>
                <p:cNvSpPr>
                  <a:spLocks noChangeAspect="1"/>
                </p:cNvSpPr>
                <p:nvPr/>
              </p:nvSpPr>
              <p:spPr>
                <a:xfrm>
                  <a:off x="54907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2" name="Oval 491"/>
                <p:cNvSpPr>
                  <a:spLocks noChangeAspect="1"/>
                </p:cNvSpPr>
                <p:nvPr/>
              </p:nvSpPr>
              <p:spPr>
                <a:xfrm>
                  <a:off x="55978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3" name="Oval 492"/>
                <p:cNvSpPr>
                  <a:spLocks noChangeAspect="1"/>
                </p:cNvSpPr>
                <p:nvPr/>
              </p:nvSpPr>
              <p:spPr>
                <a:xfrm>
                  <a:off x="57049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4" name="Oval 493"/>
                <p:cNvSpPr>
                  <a:spLocks noChangeAspect="1"/>
                </p:cNvSpPr>
                <p:nvPr/>
              </p:nvSpPr>
              <p:spPr>
                <a:xfrm>
                  <a:off x="581201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5" name="Oval 494"/>
                <p:cNvSpPr>
                  <a:spLocks noChangeAspect="1"/>
                </p:cNvSpPr>
                <p:nvPr/>
              </p:nvSpPr>
              <p:spPr>
                <a:xfrm>
                  <a:off x="591910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6" name="Oval 495"/>
                <p:cNvSpPr>
                  <a:spLocks noChangeAspect="1"/>
                </p:cNvSpPr>
                <p:nvPr/>
              </p:nvSpPr>
              <p:spPr>
                <a:xfrm>
                  <a:off x="602619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7" name="Oval 496"/>
                <p:cNvSpPr>
                  <a:spLocks noChangeAspect="1"/>
                </p:cNvSpPr>
                <p:nvPr/>
              </p:nvSpPr>
              <p:spPr>
                <a:xfrm>
                  <a:off x="613328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8" name="Oval 497"/>
                <p:cNvSpPr>
                  <a:spLocks noChangeAspect="1"/>
                </p:cNvSpPr>
                <p:nvPr/>
              </p:nvSpPr>
              <p:spPr>
                <a:xfrm>
                  <a:off x="624037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9" name="Oval 498"/>
                <p:cNvSpPr>
                  <a:spLocks noChangeAspect="1"/>
                </p:cNvSpPr>
                <p:nvPr/>
              </p:nvSpPr>
              <p:spPr>
                <a:xfrm>
                  <a:off x="634746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0" name="Oval 499"/>
                <p:cNvSpPr>
                  <a:spLocks noChangeAspect="1"/>
                </p:cNvSpPr>
                <p:nvPr/>
              </p:nvSpPr>
              <p:spPr>
                <a:xfrm>
                  <a:off x="64545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1" name="Oval 500"/>
                <p:cNvSpPr>
                  <a:spLocks noChangeAspect="1"/>
                </p:cNvSpPr>
                <p:nvPr/>
              </p:nvSpPr>
              <p:spPr>
                <a:xfrm>
                  <a:off x="65616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2" name="Oval 501"/>
                <p:cNvSpPr>
                  <a:spLocks noChangeAspect="1"/>
                </p:cNvSpPr>
                <p:nvPr/>
              </p:nvSpPr>
              <p:spPr>
                <a:xfrm>
                  <a:off x="66687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3" name="Oval 502"/>
                <p:cNvSpPr>
                  <a:spLocks noChangeAspect="1"/>
                </p:cNvSpPr>
                <p:nvPr/>
              </p:nvSpPr>
              <p:spPr>
                <a:xfrm>
                  <a:off x="67758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4" name="Oval 503"/>
                <p:cNvSpPr>
                  <a:spLocks noChangeAspect="1"/>
                </p:cNvSpPr>
                <p:nvPr/>
              </p:nvSpPr>
              <p:spPr>
                <a:xfrm>
                  <a:off x="6882915"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05" name="Group 504"/>
              <p:cNvGrpSpPr/>
              <p:nvPr/>
            </p:nvGrpSpPr>
            <p:grpSpPr>
              <a:xfrm>
                <a:off x="5334000" y="4870972"/>
                <a:ext cx="1607262" cy="108000"/>
                <a:chOff x="5383653" y="3995203"/>
                <a:chExt cx="1607262" cy="108000"/>
              </a:xfrm>
            </p:grpSpPr>
            <p:sp>
              <p:nvSpPr>
                <p:cNvPr id="506" name="Oval 505"/>
                <p:cNvSpPr>
                  <a:spLocks noChangeAspect="1"/>
                </p:cNvSpPr>
                <p:nvPr/>
              </p:nvSpPr>
              <p:spPr>
                <a:xfrm>
                  <a:off x="53836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7" name="Oval 506"/>
                <p:cNvSpPr>
                  <a:spLocks noChangeAspect="1"/>
                </p:cNvSpPr>
                <p:nvPr/>
              </p:nvSpPr>
              <p:spPr>
                <a:xfrm>
                  <a:off x="54907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8" name="Oval 507"/>
                <p:cNvSpPr>
                  <a:spLocks noChangeAspect="1"/>
                </p:cNvSpPr>
                <p:nvPr/>
              </p:nvSpPr>
              <p:spPr>
                <a:xfrm>
                  <a:off x="55978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9" name="Oval 508"/>
                <p:cNvSpPr>
                  <a:spLocks noChangeAspect="1"/>
                </p:cNvSpPr>
                <p:nvPr/>
              </p:nvSpPr>
              <p:spPr>
                <a:xfrm>
                  <a:off x="57049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0" name="Oval 509"/>
                <p:cNvSpPr>
                  <a:spLocks noChangeAspect="1"/>
                </p:cNvSpPr>
                <p:nvPr/>
              </p:nvSpPr>
              <p:spPr>
                <a:xfrm>
                  <a:off x="581201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1" name="Oval 510"/>
                <p:cNvSpPr>
                  <a:spLocks noChangeAspect="1"/>
                </p:cNvSpPr>
                <p:nvPr/>
              </p:nvSpPr>
              <p:spPr>
                <a:xfrm>
                  <a:off x="591910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2" name="Oval 511"/>
                <p:cNvSpPr>
                  <a:spLocks noChangeAspect="1"/>
                </p:cNvSpPr>
                <p:nvPr/>
              </p:nvSpPr>
              <p:spPr>
                <a:xfrm>
                  <a:off x="602619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3" name="Oval 512"/>
                <p:cNvSpPr>
                  <a:spLocks noChangeAspect="1"/>
                </p:cNvSpPr>
                <p:nvPr/>
              </p:nvSpPr>
              <p:spPr>
                <a:xfrm>
                  <a:off x="613328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4" name="Oval 513"/>
                <p:cNvSpPr>
                  <a:spLocks noChangeAspect="1"/>
                </p:cNvSpPr>
                <p:nvPr/>
              </p:nvSpPr>
              <p:spPr>
                <a:xfrm>
                  <a:off x="624037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5" name="Oval 514"/>
                <p:cNvSpPr>
                  <a:spLocks noChangeAspect="1"/>
                </p:cNvSpPr>
                <p:nvPr/>
              </p:nvSpPr>
              <p:spPr>
                <a:xfrm>
                  <a:off x="634746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6" name="Oval 515"/>
                <p:cNvSpPr>
                  <a:spLocks noChangeAspect="1"/>
                </p:cNvSpPr>
                <p:nvPr/>
              </p:nvSpPr>
              <p:spPr>
                <a:xfrm>
                  <a:off x="64545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7" name="Oval 516"/>
                <p:cNvSpPr>
                  <a:spLocks noChangeAspect="1"/>
                </p:cNvSpPr>
                <p:nvPr/>
              </p:nvSpPr>
              <p:spPr>
                <a:xfrm>
                  <a:off x="65616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8" name="Oval 517"/>
                <p:cNvSpPr>
                  <a:spLocks noChangeAspect="1"/>
                </p:cNvSpPr>
                <p:nvPr/>
              </p:nvSpPr>
              <p:spPr>
                <a:xfrm>
                  <a:off x="66687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9" name="Oval 518"/>
                <p:cNvSpPr>
                  <a:spLocks noChangeAspect="1"/>
                </p:cNvSpPr>
                <p:nvPr/>
              </p:nvSpPr>
              <p:spPr>
                <a:xfrm>
                  <a:off x="67758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0" name="Oval 519"/>
                <p:cNvSpPr>
                  <a:spLocks noChangeAspect="1"/>
                </p:cNvSpPr>
                <p:nvPr/>
              </p:nvSpPr>
              <p:spPr>
                <a:xfrm>
                  <a:off x="6882915"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21" name="Group 520"/>
              <p:cNvGrpSpPr/>
              <p:nvPr/>
            </p:nvGrpSpPr>
            <p:grpSpPr>
              <a:xfrm>
                <a:off x="5334000" y="4980267"/>
                <a:ext cx="1607262" cy="108000"/>
                <a:chOff x="5383653" y="3995203"/>
                <a:chExt cx="1607262" cy="108000"/>
              </a:xfrm>
            </p:grpSpPr>
            <p:sp>
              <p:nvSpPr>
                <p:cNvPr id="522" name="Oval 521"/>
                <p:cNvSpPr>
                  <a:spLocks noChangeAspect="1"/>
                </p:cNvSpPr>
                <p:nvPr/>
              </p:nvSpPr>
              <p:spPr>
                <a:xfrm>
                  <a:off x="53836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3" name="Oval 522"/>
                <p:cNvSpPr>
                  <a:spLocks noChangeAspect="1"/>
                </p:cNvSpPr>
                <p:nvPr/>
              </p:nvSpPr>
              <p:spPr>
                <a:xfrm>
                  <a:off x="54907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4" name="Oval 523"/>
                <p:cNvSpPr>
                  <a:spLocks noChangeAspect="1"/>
                </p:cNvSpPr>
                <p:nvPr/>
              </p:nvSpPr>
              <p:spPr>
                <a:xfrm>
                  <a:off x="55978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5" name="Oval 524"/>
                <p:cNvSpPr>
                  <a:spLocks noChangeAspect="1"/>
                </p:cNvSpPr>
                <p:nvPr/>
              </p:nvSpPr>
              <p:spPr>
                <a:xfrm>
                  <a:off x="57049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6" name="Oval 525"/>
                <p:cNvSpPr>
                  <a:spLocks noChangeAspect="1"/>
                </p:cNvSpPr>
                <p:nvPr/>
              </p:nvSpPr>
              <p:spPr>
                <a:xfrm>
                  <a:off x="581201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7" name="Oval 526"/>
                <p:cNvSpPr>
                  <a:spLocks noChangeAspect="1"/>
                </p:cNvSpPr>
                <p:nvPr/>
              </p:nvSpPr>
              <p:spPr>
                <a:xfrm>
                  <a:off x="591910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8" name="Oval 527"/>
                <p:cNvSpPr>
                  <a:spLocks noChangeAspect="1"/>
                </p:cNvSpPr>
                <p:nvPr/>
              </p:nvSpPr>
              <p:spPr>
                <a:xfrm>
                  <a:off x="602619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9" name="Oval 528"/>
                <p:cNvSpPr>
                  <a:spLocks noChangeAspect="1"/>
                </p:cNvSpPr>
                <p:nvPr/>
              </p:nvSpPr>
              <p:spPr>
                <a:xfrm>
                  <a:off x="613328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0" name="Oval 529"/>
                <p:cNvSpPr>
                  <a:spLocks noChangeAspect="1"/>
                </p:cNvSpPr>
                <p:nvPr/>
              </p:nvSpPr>
              <p:spPr>
                <a:xfrm>
                  <a:off x="624037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1" name="Oval 530"/>
                <p:cNvSpPr>
                  <a:spLocks noChangeAspect="1"/>
                </p:cNvSpPr>
                <p:nvPr/>
              </p:nvSpPr>
              <p:spPr>
                <a:xfrm>
                  <a:off x="634746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2" name="Oval 531"/>
                <p:cNvSpPr>
                  <a:spLocks noChangeAspect="1"/>
                </p:cNvSpPr>
                <p:nvPr/>
              </p:nvSpPr>
              <p:spPr>
                <a:xfrm>
                  <a:off x="64545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3" name="Oval 532"/>
                <p:cNvSpPr>
                  <a:spLocks noChangeAspect="1"/>
                </p:cNvSpPr>
                <p:nvPr/>
              </p:nvSpPr>
              <p:spPr>
                <a:xfrm>
                  <a:off x="65616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4" name="Oval 533"/>
                <p:cNvSpPr>
                  <a:spLocks noChangeAspect="1"/>
                </p:cNvSpPr>
                <p:nvPr/>
              </p:nvSpPr>
              <p:spPr>
                <a:xfrm>
                  <a:off x="66687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5" name="Oval 534"/>
                <p:cNvSpPr>
                  <a:spLocks noChangeAspect="1"/>
                </p:cNvSpPr>
                <p:nvPr/>
              </p:nvSpPr>
              <p:spPr>
                <a:xfrm>
                  <a:off x="67758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6" name="Oval 535"/>
                <p:cNvSpPr>
                  <a:spLocks noChangeAspect="1"/>
                </p:cNvSpPr>
                <p:nvPr/>
              </p:nvSpPr>
              <p:spPr>
                <a:xfrm>
                  <a:off x="6882915"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37" name="Group 536"/>
              <p:cNvGrpSpPr/>
              <p:nvPr/>
            </p:nvGrpSpPr>
            <p:grpSpPr>
              <a:xfrm>
                <a:off x="5334000" y="5089562"/>
                <a:ext cx="1607262" cy="108000"/>
                <a:chOff x="5383653" y="3995203"/>
                <a:chExt cx="1607262" cy="108000"/>
              </a:xfrm>
            </p:grpSpPr>
            <p:sp>
              <p:nvSpPr>
                <p:cNvPr id="538" name="Oval 537"/>
                <p:cNvSpPr>
                  <a:spLocks noChangeAspect="1"/>
                </p:cNvSpPr>
                <p:nvPr/>
              </p:nvSpPr>
              <p:spPr>
                <a:xfrm>
                  <a:off x="53836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9" name="Oval 538"/>
                <p:cNvSpPr>
                  <a:spLocks noChangeAspect="1"/>
                </p:cNvSpPr>
                <p:nvPr/>
              </p:nvSpPr>
              <p:spPr>
                <a:xfrm>
                  <a:off x="54907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0" name="Oval 539"/>
                <p:cNvSpPr>
                  <a:spLocks noChangeAspect="1"/>
                </p:cNvSpPr>
                <p:nvPr/>
              </p:nvSpPr>
              <p:spPr>
                <a:xfrm>
                  <a:off x="55978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1" name="Oval 540"/>
                <p:cNvSpPr>
                  <a:spLocks noChangeAspect="1"/>
                </p:cNvSpPr>
                <p:nvPr/>
              </p:nvSpPr>
              <p:spPr>
                <a:xfrm>
                  <a:off x="57049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2" name="Oval 541"/>
                <p:cNvSpPr>
                  <a:spLocks noChangeAspect="1"/>
                </p:cNvSpPr>
                <p:nvPr/>
              </p:nvSpPr>
              <p:spPr>
                <a:xfrm>
                  <a:off x="581201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3" name="Oval 542"/>
                <p:cNvSpPr>
                  <a:spLocks noChangeAspect="1"/>
                </p:cNvSpPr>
                <p:nvPr/>
              </p:nvSpPr>
              <p:spPr>
                <a:xfrm>
                  <a:off x="591910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4" name="Oval 543"/>
                <p:cNvSpPr>
                  <a:spLocks noChangeAspect="1"/>
                </p:cNvSpPr>
                <p:nvPr/>
              </p:nvSpPr>
              <p:spPr>
                <a:xfrm>
                  <a:off x="602619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5" name="Oval 544"/>
                <p:cNvSpPr>
                  <a:spLocks noChangeAspect="1"/>
                </p:cNvSpPr>
                <p:nvPr/>
              </p:nvSpPr>
              <p:spPr>
                <a:xfrm>
                  <a:off x="613328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6" name="Oval 545"/>
                <p:cNvSpPr>
                  <a:spLocks noChangeAspect="1"/>
                </p:cNvSpPr>
                <p:nvPr/>
              </p:nvSpPr>
              <p:spPr>
                <a:xfrm>
                  <a:off x="624037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7" name="Oval 546"/>
                <p:cNvSpPr>
                  <a:spLocks noChangeAspect="1"/>
                </p:cNvSpPr>
                <p:nvPr/>
              </p:nvSpPr>
              <p:spPr>
                <a:xfrm>
                  <a:off x="634746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8" name="Oval 547"/>
                <p:cNvSpPr>
                  <a:spLocks noChangeAspect="1"/>
                </p:cNvSpPr>
                <p:nvPr/>
              </p:nvSpPr>
              <p:spPr>
                <a:xfrm>
                  <a:off x="64545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9" name="Oval 548"/>
                <p:cNvSpPr>
                  <a:spLocks noChangeAspect="1"/>
                </p:cNvSpPr>
                <p:nvPr/>
              </p:nvSpPr>
              <p:spPr>
                <a:xfrm>
                  <a:off x="65616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0" name="Oval 549"/>
                <p:cNvSpPr>
                  <a:spLocks noChangeAspect="1"/>
                </p:cNvSpPr>
                <p:nvPr/>
              </p:nvSpPr>
              <p:spPr>
                <a:xfrm>
                  <a:off x="66687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1" name="Oval 550"/>
                <p:cNvSpPr>
                  <a:spLocks noChangeAspect="1"/>
                </p:cNvSpPr>
                <p:nvPr/>
              </p:nvSpPr>
              <p:spPr>
                <a:xfrm>
                  <a:off x="67758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2" name="Oval 551"/>
                <p:cNvSpPr>
                  <a:spLocks noChangeAspect="1"/>
                </p:cNvSpPr>
                <p:nvPr/>
              </p:nvSpPr>
              <p:spPr>
                <a:xfrm>
                  <a:off x="6882915"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53" name="Group 552"/>
              <p:cNvGrpSpPr/>
              <p:nvPr/>
            </p:nvGrpSpPr>
            <p:grpSpPr>
              <a:xfrm>
                <a:off x="5334000" y="5198857"/>
                <a:ext cx="1607262" cy="108000"/>
                <a:chOff x="5383653" y="3995203"/>
                <a:chExt cx="1607262" cy="108000"/>
              </a:xfrm>
            </p:grpSpPr>
            <p:sp>
              <p:nvSpPr>
                <p:cNvPr id="554" name="Oval 553"/>
                <p:cNvSpPr>
                  <a:spLocks noChangeAspect="1"/>
                </p:cNvSpPr>
                <p:nvPr/>
              </p:nvSpPr>
              <p:spPr>
                <a:xfrm>
                  <a:off x="53836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5" name="Oval 554"/>
                <p:cNvSpPr>
                  <a:spLocks noChangeAspect="1"/>
                </p:cNvSpPr>
                <p:nvPr/>
              </p:nvSpPr>
              <p:spPr>
                <a:xfrm>
                  <a:off x="54907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6" name="Oval 555"/>
                <p:cNvSpPr>
                  <a:spLocks noChangeAspect="1"/>
                </p:cNvSpPr>
                <p:nvPr/>
              </p:nvSpPr>
              <p:spPr>
                <a:xfrm>
                  <a:off x="55978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7" name="Oval 556"/>
                <p:cNvSpPr>
                  <a:spLocks noChangeAspect="1"/>
                </p:cNvSpPr>
                <p:nvPr/>
              </p:nvSpPr>
              <p:spPr>
                <a:xfrm>
                  <a:off x="57049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8" name="Oval 557"/>
                <p:cNvSpPr>
                  <a:spLocks noChangeAspect="1"/>
                </p:cNvSpPr>
                <p:nvPr/>
              </p:nvSpPr>
              <p:spPr>
                <a:xfrm>
                  <a:off x="581201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9" name="Oval 558"/>
                <p:cNvSpPr>
                  <a:spLocks noChangeAspect="1"/>
                </p:cNvSpPr>
                <p:nvPr/>
              </p:nvSpPr>
              <p:spPr>
                <a:xfrm>
                  <a:off x="591910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0" name="Oval 559"/>
                <p:cNvSpPr>
                  <a:spLocks noChangeAspect="1"/>
                </p:cNvSpPr>
                <p:nvPr/>
              </p:nvSpPr>
              <p:spPr>
                <a:xfrm>
                  <a:off x="602619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1" name="Oval 560"/>
                <p:cNvSpPr>
                  <a:spLocks noChangeAspect="1"/>
                </p:cNvSpPr>
                <p:nvPr/>
              </p:nvSpPr>
              <p:spPr>
                <a:xfrm>
                  <a:off x="613328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2" name="Oval 561"/>
                <p:cNvSpPr>
                  <a:spLocks noChangeAspect="1"/>
                </p:cNvSpPr>
                <p:nvPr/>
              </p:nvSpPr>
              <p:spPr>
                <a:xfrm>
                  <a:off x="624037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3" name="Oval 562"/>
                <p:cNvSpPr>
                  <a:spLocks noChangeAspect="1"/>
                </p:cNvSpPr>
                <p:nvPr/>
              </p:nvSpPr>
              <p:spPr>
                <a:xfrm>
                  <a:off x="634746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4" name="Oval 563"/>
                <p:cNvSpPr>
                  <a:spLocks noChangeAspect="1"/>
                </p:cNvSpPr>
                <p:nvPr/>
              </p:nvSpPr>
              <p:spPr>
                <a:xfrm>
                  <a:off x="64545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5" name="Oval 564"/>
                <p:cNvSpPr>
                  <a:spLocks noChangeAspect="1"/>
                </p:cNvSpPr>
                <p:nvPr/>
              </p:nvSpPr>
              <p:spPr>
                <a:xfrm>
                  <a:off x="65616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6" name="Oval 565"/>
                <p:cNvSpPr>
                  <a:spLocks noChangeAspect="1"/>
                </p:cNvSpPr>
                <p:nvPr/>
              </p:nvSpPr>
              <p:spPr>
                <a:xfrm>
                  <a:off x="66687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7" name="Oval 566"/>
                <p:cNvSpPr>
                  <a:spLocks noChangeAspect="1"/>
                </p:cNvSpPr>
                <p:nvPr/>
              </p:nvSpPr>
              <p:spPr>
                <a:xfrm>
                  <a:off x="67758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8" name="Oval 567"/>
                <p:cNvSpPr>
                  <a:spLocks noChangeAspect="1"/>
                </p:cNvSpPr>
                <p:nvPr/>
              </p:nvSpPr>
              <p:spPr>
                <a:xfrm>
                  <a:off x="6882915"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69" name="Group 568"/>
              <p:cNvGrpSpPr/>
              <p:nvPr/>
            </p:nvGrpSpPr>
            <p:grpSpPr>
              <a:xfrm>
                <a:off x="5334000" y="5308152"/>
                <a:ext cx="1607262" cy="108000"/>
                <a:chOff x="5383653" y="3995203"/>
                <a:chExt cx="1607262" cy="108000"/>
              </a:xfrm>
            </p:grpSpPr>
            <p:sp>
              <p:nvSpPr>
                <p:cNvPr id="570" name="Oval 569"/>
                <p:cNvSpPr>
                  <a:spLocks noChangeAspect="1"/>
                </p:cNvSpPr>
                <p:nvPr/>
              </p:nvSpPr>
              <p:spPr>
                <a:xfrm>
                  <a:off x="53836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1" name="Oval 570"/>
                <p:cNvSpPr>
                  <a:spLocks noChangeAspect="1"/>
                </p:cNvSpPr>
                <p:nvPr/>
              </p:nvSpPr>
              <p:spPr>
                <a:xfrm>
                  <a:off x="54907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2" name="Oval 571"/>
                <p:cNvSpPr>
                  <a:spLocks noChangeAspect="1"/>
                </p:cNvSpPr>
                <p:nvPr/>
              </p:nvSpPr>
              <p:spPr>
                <a:xfrm>
                  <a:off x="55978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3" name="Oval 572"/>
                <p:cNvSpPr>
                  <a:spLocks noChangeAspect="1"/>
                </p:cNvSpPr>
                <p:nvPr/>
              </p:nvSpPr>
              <p:spPr>
                <a:xfrm>
                  <a:off x="57049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4" name="Oval 573"/>
                <p:cNvSpPr>
                  <a:spLocks noChangeAspect="1"/>
                </p:cNvSpPr>
                <p:nvPr/>
              </p:nvSpPr>
              <p:spPr>
                <a:xfrm>
                  <a:off x="581201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5" name="Oval 574"/>
                <p:cNvSpPr>
                  <a:spLocks noChangeAspect="1"/>
                </p:cNvSpPr>
                <p:nvPr/>
              </p:nvSpPr>
              <p:spPr>
                <a:xfrm>
                  <a:off x="591910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6" name="Oval 575"/>
                <p:cNvSpPr>
                  <a:spLocks noChangeAspect="1"/>
                </p:cNvSpPr>
                <p:nvPr/>
              </p:nvSpPr>
              <p:spPr>
                <a:xfrm>
                  <a:off x="602619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7" name="Oval 576"/>
                <p:cNvSpPr>
                  <a:spLocks noChangeAspect="1"/>
                </p:cNvSpPr>
                <p:nvPr/>
              </p:nvSpPr>
              <p:spPr>
                <a:xfrm>
                  <a:off x="613328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8" name="Oval 577"/>
                <p:cNvSpPr>
                  <a:spLocks noChangeAspect="1"/>
                </p:cNvSpPr>
                <p:nvPr/>
              </p:nvSpPr>
              <p:spPr>
                <a:xfrm>
                  <a:off x="624037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9" name="Oval 578"/>
                <p:cNvSpPr>
                  <a:spLocks noChangeAspect="1"/>
                </p:cNvSpPr>
                <p:nvPr/>
              </p:nvSpPr>
              <p:spPr>
                <a:xfrm>
                  <a:off x="634746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0" name="Oval 579"/>
                <p:cNvSpPr>
                  <a:spLocks noChangeAspect="1"/>
                </p:cNvSpPr>
                <p:nvPr/>
              </p:nvSpPr>
              <p:spPr>
                <a:xfrm>
                  <a:off x="64545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1" name="Oval 580"/>
                <p:cNvSpPr>
                  <a:spLocks noChangeAspect="1"/>
                </p:cNvSpPr>
                <p:nvPr/>
              </p:nvSpPr>
              <p:spPr>
                <a:xfrm>
                  <a:off x="65616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2" name="Oval 581"/>
                <p:cNvSpPr>
                  <a:spLocks noChangeAspect="1"/>
                </p:cNvSpPr>
                <p:nvPr/>
              </p:nvSpPr>
              <p:spPr>
                <a:xfrm>
                  <a:off x="66687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3" name="Oval 582"/>
                <p:cNvSpPr>
                  <a:spLocks noChangeAspect="1"/>
                </p:cNvSpPr>
                <p:nvPr/>
              </p:nvSpPr>
              <p:spPr>
                <a:xfrm>
                  <a:off x="67758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4" name="Oval 583"/>
                <p:cNvSpPr>
                  <a:spLocks noChangeAspect="1"/>
                </p:cNvSpPr>
                <p:nvPr/>
              </p:nvSpPr>
              <p:spPr>
                <a:xfrm>
                  <a:off x="6882915"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85" name="Group 584"/>
              <p:cNvGrpSpPr/>
              <p:nvPr/>
            </p:nvGrpSpPr>
            <p:grpSpPr>
              <a:xfrm>
                <a:off x="5334000" y="5417447"/>
                <a:ext cx="1607262" cy="108000"/>
                <a:chOff x="5383653" y="3995203"/>
                <a:chExt cx="1607262" cy="108000"/>
              </a:xfrm>
            </p:grpSpPr>
            <p:sp>
              <p:nvSpPr>
                <p:cNvPr id="586" name="Oval 585"/>
                <p:cNvSpPr>
                  <a:spLocks noChangeAspect="1"/>
                </p:cNvSpPr>
                <p:nvPr/>
              </p:nvSpPr>
              <p:spPr>
                <a:xfrm>
                  <a:off x="53836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7" name="Oval 586"/>
                <p:cNvSpPr>
                  <a:spLocks noChangeAspect="1"/>
                </p:cNvSpPr>
                <p:nvPr/>
              </p:nvSpPr>
              <p:spPr>
                <a:xfrm>
                  <a:off x="54907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8" name="Oval 587"/>
                <p:cNvSpPr>
                  <a:spLocks noChangeAspect="1"/>
                </p:cNvSpPr>
                <p:nvPr/>
              </p:nvSpPr>
              <p:spPr>
                <a:xfrm>
                  <a:off x="55978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9" name="Oval 588"/>
                <p:cNvSpPr>
                  <a:spLocks noChangeAspect="1"/>
                </p:cNvSpPr>
                <p:nvPr/>
              </p:nvSpPr>
              <p:spPr>
                <a:xfrm>
                  <a:off x="57049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0" name="Oval 589"/>
                <p:cNvSpPr>
                  <a:spLocks noChangeAspect="1"/>
                </p:cNvSpPr>
                <p:nvPr/>
              </p:nvSpPr>
              <p:spPr>
                <a:xfrm>
                  <a:off x="581201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1" name="Oval 590"/>
                <p:cNvSpPr>
                  <a:spLocks noChangeAspect="1"/>
                </p:cNvSpPr>
                <p:nvPr/>
              </p:nvSpPr>
              <p:spPr>
                <a:xfrm>
                  <a:off x="591910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2" name="Oval 591"/>
                <p:cNvSpPr>
                  <a:spLocks noChangeAspect="1"/>
                </p:cNvSpPr>
                <p:nvPr/>
              </p:nvSpPr>
              <p:spPr>
                <a:xfrm>
                  <a:off x="602619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3" name="Oval 592"/>
                <p:cNvSpPr>
                  <a:spLocks noChangeAspect="1"/>
                </p:cNvSpPr>
                <p:nvPr/>
              </p:nvSpPr>
              <p:spPr>
                <a:xfrm>
                  <a:off x="613328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4" name="Oval 593"/>
                <p:cNvSpPr>
                  <a:spLocks noChangeAspect="1"/>
                </p:cNvSpPr>
                <p:nvPr/>
              </p:nvSpPr>
              <p:spPr>
                <a:xfrm>
                  <a:off x="624037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5" name="Oval 594"/>
                <p:cNvSpPr>
                  <a:spLocks noChangeAspect="1"/>
                </p:cNvSpPr>
                <p:nvPr/>
              </p:nvSpPr>
              <p:spPr>
                <a:xfrm>
                  <a:off x="634746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6" name="Oval 595"/>
                <p:cNvSpPr>
                  <a:spLocks noChangeAspect="1"/>
                </p:cNvSpPr>
                <p:nvPr/>
              </p:nvSpPr>
              <p:spPr>
                <a:xfrm>
                  <a:off x="64545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7" name="Oval 596"/>
                <p:cNvSpPr>
                  <a:spLocks noChangeAspect="1"/>
                </p:cNvSpPr>
                <p:nvPr/>
              </p:nvSpPr>
              <p:spPr>
                <a:xfrm>
                  <a:off x="65616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8" name="Oval 597"/>
                <p:cNvSpPr>
                  <a:spLocks noChangeAspect="1"/>
                </p:cNvSpPr>
                <p:nvPr/>
              </p:nvSpPr>
              <p:spPr>
                <a:xfrm>
                  <a:off x="66687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9" name="Oval 598"/>
                <p:cNvSpPr>
                  <a:spLocks noChangeAspect="1"/>
                </p:cNvSpPr>
                <p:nvPr/>
              </p:nvSpPr>
              <p:spPr>
                <a:xfrm>
                  <a:off x="67758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0" name="Oval 599"/>
                <p:cNvSpPr>
                  <a:spLocks noChangeAspect="1"/>
                </p:cNvSpPr>
                <p:nvPr/>
              </p:nvSpPr>
              <p:spPr>
                <a:xfrm>
                  <a:off x="6882915"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01" name="Group 600"/>
              <p:cNvGrpSpPr/>
              <p:nvPr/>
            </p:nvGrpSpPr>
            <p:grpSpPr>
              <a:xfrm>
                <a:off x="5334000" y="5526742"/>
                <a:ext cx="1607262" cy="108000"/>
                <a:chOff x="5383653" y="3995203"/>
                <a:chExt cx="1607262" cy="108000"/>
              </a:xfrm>
            </p:grpSpPr>
            <p:sp>
              <p:nvSpPr>
                <p:cNvPr id="602" name="Oval 601"/>
                <p:cNvSpPr>
                  <a:spLocks noChangeAspect="1"/>
                </p:cNvSpPr>
                <p:nvPr/>
              </p:nvSpPr>
              <p:spPr>
                <a:xfrm>
                  <a:off x="53836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3" name="Oval 602"/>
                <p:cNvSpPr>
                  <a:spLocks noChangeAspect="1"/>
                </p:cNvSpPr>
                <p:nvPr/>
              </p:nvSpPr>
              <p:spPr>
                <a:xfrm>
                  <a:off x="54907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4" name="Oval 603"/>
                <p:cNvSpPr>
                  <a:spLocks noChangeAspect="1"/>
                </p:cNvSpPr>
                <p:nvPr/>
              </p:nvSpPr>
              <p:spPr>
                <a:xfrm>
                  <a:off x="55978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5" name="Oval 604"/>
                <p:cNvSpPr>
                  <a:spLocks noChangeAspect="1"/>
                </p:cNvSpPr>
                <p:nvPr/>
              </p:nvSpPr>
              <p:spPr>
                <a:xfrm>
                  <a:off x="57049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6" name="Oval 605"/>
                <p:cNvSpPr>
                  <a:spLocks noChangeAspect="1"/>
                </p:cNvSpPr>
                <p:nvPr/>
              </p:nvSpPr>
              <p:spPr>
                <a:xfrm>
                  <a:off x="581201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7" name="Oval 606"/>
                <p:cNvSpPr>
                  <a:spLocks noChangeAspect="1"/>
                </p:cNvSpPr>
                <p:nvPr/>
              </p:nvSpPr>
              <p:spPr>
                <a:xfrm>
                  <a:off x="591910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8" name="Oval 607"/>
                <p:cNvSpPr>
                  <a:spLocks noChangeAspect="1"/>
                </p:cNvSpPr>
                <p:nvPr/>
              </p:nvSpPr>
              <p:spPr>
                <a:xfrm>
                  <a:off x="602619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9" name="Oval 608"/>
                <p:cNvSpPr>
                  <a:spLocks noChangeAspect="1"/>
                </p:cNvSpPr>
                <p:nvPr/>
              </p:nvSpPr>
              <p:spPr>
                <a:xfrm>
                  <a:off x="613328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0" name="Oval 609"/>
                <p:cNvSpPr>
                  <a:spLocks noChangeAspect="1"/>
                </p:cNvSpPr>
                <p:nvPr/>
              </p:nvSpPr>
              <p:spPr>
                <a:xfrm>
                  <a:off x="624037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1" name="Oval 610"/>
                <p:cNvSpPr>
                  <a:spLocks noChangeAspect="1"/>
                </p:cNvSpPr>
                <p:nvPr/>
              </p:nvSpPr>
              <p:spPr>
                <a:xfrm>
                  <a:off x="634746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2" name="Oval 611"/>
                <p:cNvSpPr>
                  <a:spLocks noChangeAspect="1"/>
                </p:cNvSpPr>
                <p:nvPr/>
              </p:nvSpPr>
              <p:spPr>
                <a:xfrm>
                  <a:off x="64545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3" name="Oval 612"/>
                <p:cNvSpPr>
                  <a:spLocks noChangeAspect="1"/>
                </p:cNvSpPr>
                <p:nvPr/>
              </p:nvSpPr>
              <p:spPr>
                <a:xfrm>
                  <a:off x="65616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4" name="Oval 613"/>
                <p:cNvSpPr>
                  <a:spLocks noChangeAspect="1"/>
                </p:cNvSpPr>
                <p:nvPr/>
              </p:nvSpPr>
              <p:spPr>
                <a:xfrm>
                  <a:off x="66687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5" name="Oval 614"/>
                <p:cNvSpPr>
                  <a:spLocks noChangeAspect="1"/>
                </p:cNvSpPr>
                <p:nvPr/>
              </p:nvSpPr>
              <p:spPr>
                <a:xfrm>
                  <a:off x="67758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6" name="Oval 615"/>
                <p:cNvSpPr>
                  <a:spLocks noChangeAspect="1"/>
                </p:cNvSpPr>
                <p:nvPr/>
              </p:nvSpPr>
              <p:spPr>
                <a:xfrm>
                  <a:off x="6882915"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17" name="Group 616"/>
              <p:cNvGrpSpPr/>
              <p:nvPr/>
            </p:nvGrpSpPr>
            <p:grpSpPr>
              <a:xfrm>
                <a:off x="5334000" y="5636037"/>
                <a:ext cx="1607262" cy="108000"/>
                <a:chOff x="5383653" y="3995203"/>
                <a:chExt cx="1607262" cy="108000"/>
              </a:xfrm>
            </p:grpSpPr>
            <p:sp>
              <p:nvSpPr>
                <p:cNvPr id="618" name="Oval 617"/>
                <p:cNvSpPr>
                  <a:spLocks noChangeAspect="1"/>
                </p:cNvSpPr>
                <p:nvPr/>
              </p:nvSpPr>
              <p:spPr>
                <a:xfrm>
                  <a:off x="53836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9" name="Oval 618"/>
                <p:cNvSpPr>
                  <a:spLocks noChangeAspect="1"/>
                </p:cNvSpPr>
                <p:nvPr/>
              </p:nvSpPr>
              <p:spPr>
                <a:xfrm>
                  <a:off x="54907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0" name="Oval 619"/>
                <p:cNvSpPr>
                  <a:spLocks noChangeAspect="1"/>
                </p:cNvSpPr>
                <p:nvPr/>
              </p:nvSpPr>
              <p:spPr>
                <a:xfrm>
                  <a:off x="55978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1" name="Oval 620"/>
                <p:cNvSpPr>
                  <a:spLocks noChangeAspect="1"/>
                </p:cNvSpPr>
                <p:nvPr/>
              </p:nvSpPr>
              <p:spPr>
                <a:xfrm>
                  <a:off x="57049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2" name="Oval 621"/>
                <p:cNvSpPr>
                  <a:spLocks noChangeAspect="1"/>
                </p:cNvSpPr>
                <p:nvPr/>
              </p:nvSpPr>
              <p:spPr>
                <a:xfrm>
                  <a:off x="581201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3" name="Oval 622"/>
                <p:cNvSpPr>
                  <a:spLocks noChangeAspect="1"/>
                </p:cNvSpPr>
                <p:nvPr/>
              </p:nvSpPr>
              <p:spPr>
                <a:xfrm>
                  <a:off x="591910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4" name="Oval 623"/>
                <p:cNvSpPr>
                  <a:spLocks noChangeAspect="1"/>
                </p:cNvSpPr>
                <p:nvPr/>
              </p:nvSpPr>
              <p:spPr>
                <a:xfrm>
                  <a:off x="602619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5" name="Oval 624"/>
                <p:cNvSpPr>
                  <a:spLocks noChangeAspect="1"/>
                </p:cNvSpPr>
                <p:nvPr/>
              </p:nvSpPr>
              <p:spPr>
                <a:xfrm>
                  <a:off x="613328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6" name="Oval 625"/>
                <p:cNvSpPr>
                  <a:spLocks noChangeAspect="1"/>
                </p:cNvSpPr>
                <p:nvPr/>
              </p:nvSpPr>
              <p:spPr>
                <a:xfrm>
                  <a:off x="624037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7" name="Oval 626"/>
                <p:cNvSpPr>
                  <a:spLocks noChangeAspect="1"/>
                </p:cNvSpPr>
                <p:nvPr/>
              </p:nvSpPr>
              <p:spPr>
                <a:xfrm>
                  <a:off x="634746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8" name="Oval 627"/>
                <p:cNvSpPr>
                  <a:spLocks noChangeAspect="1"/>
                </p:cNvSpPr>
                <p:nvPr/>
              </p:nvSpPr>
              <p:spPr>
                <a:xfrm>
                  <a:off x="64545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9" name="Oval 628"/>
                <p:cNvSpPr>
                  <a:spLocks noChangeAspect="1"/>
                </p:cNvSpPr>
                <p:nvPr/>
              </p:nvSpPr>
              <p:spPr>
                <a:xfrm>
                  <a:off x="65616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0" name="Oval 629"/>
                <p:cNvSpPr>
                  <a:spLocks noChangeAspect="1"/>
                </p:cNvSpPr>
                <p:nvPr/>
              </p:nvSpPr>
              <p:spPr>
                <a:xfrm>
                  <a:off x="66687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1" name="Oval 630"/>
                <p:cNvSpPr>
                  <a:spLocks noChangeAspect="1"/>
                </p:cNvSpPr>
                <p:nvPr/>
              </p:nvSpPr>
              <p:spPr>
                <a:xfrm>
                  <a:off x="67758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2" name="Oval 631"/>
                <p:cNvSpPr>
                  <a:spLocks noChangeAspect="1"/>
                </p:cNvSpPr>
                <p:nvPr/>
              </p:nvSpPr>
              <p:spPr>
                <a:xfrm>
                  <a:off x="6882915"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33" name="Group 632"/>
              <p:cNvGrpSpPr/>
              <p:nvPr/>
            </p:nvGrpSpPr>
            <p:grpSpPr>
              <a:xfrm>
                <a:off x="5334000" y="5745332"/>
                <a:ext cx="1607262" cy="108000"/>
                <a:chOff x="5383653" y="3995203"/>
                <a:chExt cx="1607262" cy="108000"/>
              </a:xfrm>
            </p:grpSpPr>
            <p:sp>
              <p:nvSpPr>
                <p:cNvPr id="634" name="Oval 633"/>
                <p:cNvSpPr>
                  <a:spLocks noChangeAspect="1"/>
                </p:cNvSpPr>
                <p:nvPr/>
              </p:nvSpPr>
              <p:spPr>
                <a:xfrm>
                  <a:off x="53836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5" name="Oval 634"/>
                <p:cNvSpPr>
                  <a:spLocks noChangeAspect="1"/>
                </p:cNvSpPr>
                <p:nvPr/>
              </p:nvSpPr>
              <p:spPr>
                <a:xfrm>
                  <a:off x="54907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6" name="Oval 635"/>
                <p:cNvSpPr>
                  <a:spLocks noChangeAspect="1"/>
                </p:cNvSpPr>
                <p:nvPr/>
              </p:nvSpPr>
              <p:spPr>
                <a:xfrm>
                  <a:off x="55978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7" name="Oval 636"/>
                <p:cNvSpPr>
                  <a:spLocks noChangeAspect="1"/>
                </p:cNvSpPr>
                <p:nvPr/>
              </p:nvSpPr>
              <p:spPr>
                <a:xfrm>
                  <a:off x="57049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8" name="Oval 637"/>
                <p:cNvSpPr>
                  <a:spLocks noChangeAspect="1"/>
                </p:cNvSpPr>
                <p:nvPr/>
              </p:nvSpPr>
              <p:spPr>
                <a:xfrm>
                  <a:off x="581201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9" name="Oval 638"/>
                <p:cNvSpPr>
                  <a:spLocks noChangeAspect="1"/>
                </p:cNvSpPr>
                <p:nvPr/>
              </p:nvSpPr>
              <p:spPr>
                <a:xfrm>
                  <a:off x="591910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0" name="Oval 639"/>
                <p:cNvSpPr>
                  <a:spLocks noChangeAspect="1"/>
                </p:cNvSpPr>
                <p:nvPr/>
              </p:nvSpPr>
              <p:spPr>
                <a:xfrm>
                  <a:off x="602619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1" name="Oval 640"/>
                <p:cNvSpPr>
                  <a:spLocks noChangeAspect="1"/>
                </p:cNvSpPr>
                <p:nvPr/>
              </p:nvSpPr>
              <p:spPr>
                <a:xfrm>
                  <a:off x="613328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2" name="Oval 641"/>
                <p:cNvSpPr>
                  <a:spLocks noChangeAspect="1"/>
                </p:cNvSpPr>
                <p:nvPr/>
              </p:nvSpPr>
              <p:spPr>
                <a:xfrm>
                  <a:off x="624037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3" name="Oval 642"/>
                <p:cNvSpPr>
                  <a:spLocks noChangeAspect="1"/>
                </p:cNvSpPr>
                <p:nvPr/>
              </p:nvSpPr>
              <p:spPr>
                <a:xfrm>
                  <a:off x="634746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4" name="Oval 643"/>
                <p:cNvSpPr>
                  <a:spLocks noChangeAspect="1"/>
                </p:cNvSpPr>
                <p:nvPr/>
              </p:nvSpPr>
              <p:spPr>
                <a:xfrm>
                  <a:off x="64545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5" name="Oval 644"/>
                <p:cNvSpPr>
                  <a:spLocks noChangeAspect="1"/>
                </p:cNvSpPr>
                <p:nvPr/>
              </p:nvSpPr>
              <p:spPr>
                <a:xfrm>
                  <a:off x="65616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6" name="Oval 645"/>
                <p:cNvSpPr>
                  <a:spLocks noChangeAspect="1"/>
                </p:cNvSpPr>
                <p:nvPr/>
              </p:nvSpPr>
              <p:spPr>
                <a:xfrm>
                  <a:off x="66687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7" name="Oval 646"/>
                <p:cNvSpPr>
                  <a:spLocks noChangeAspect="1"/>
                </p:cNvSpPr>
                <p:nvPr/>
              </p:nvSpPr>
              <p:spPr>
                <a:xfrm>
                  <a:off x="67758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8" name="Oval 647"/>
                <p:cNvSpPr>
                  <a:spLocks noChangeAspect="1"/>
                </p:cNvSpPr>
                <p:nvPr/>
              </p:nvSpPr>
              <p:spPr>
                <a:xfrm>
                  <a:off x="6882915"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49" name="Group 648"/>
              <p:cNvGrpSpPr/>
              <p:nvPr/>
            </p:nvGrpSpPr>
            <p:grpSpPr>
              <a:xfrm>
                <a:off x="5334000" y="5854627"/>
                <a:ext cx="1607262" cy="108000"/>
                <a:chOff x="5383653" y="3995203"/>
                <a:chExt cx="1607262" cy="108000"/>
              </a:xfrm>
            </p:grpSpPr>
            <p:sp>
              <p:nvSpPr>
                <p:cNvPr id="650" name="Oval 649"/>
                <p:cNvSpPr>
                  <a:spLocks noChangeAspect="1"/>
                </p:cNvSpPr>
                <p:nvPr/>
              </p:nvSpPr>
              <p:spPr>
                <a:xfrm>
                  <a:off x="53836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1" name="Oval 650"/>
                <p:cNvSpPr>
                  <a:spLocks noChangeAspect="1"/>
                </p:cNvSpPr>
                <p:nvPr/>
              </p:nvSpPr>
              <p:spPr>
                <a:xfrm>
                  <a:off x="54907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2" name="Oval 651"/>
                <p:cNvSpPr>
                  <a:spLocks noChangeAspect="1"/>
                </p:cNvSpPr>
                <p:nvPr/>
              </p:nvSpPr>
              <p:spPr>
                <a:xfrm>
                  <a:off x="55978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3" name="Oval 652"/>
                <p:cNvSpPr>
                  <a:spLocks noChangeAspect="1"/>
                </p:cNvSpPr>
                <p:nvPr/>
              </p:nvSpPr>
              <p:spPr>
                <a:xfrm>
                  <a:off x="57049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4" name="Oval 653"/>
                <p:cNvSpPr>
                  <a:spLocks noChangeAspect="1"/>
                </p:cNvSpPr>
                <p:nvPr/>
              </p:nvSpPr>
              <p:spPr>
                <a:xfrm>
                  <a:off x="581201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5" name="Oval 654"/>
                <p:cNvSpPr>
                  <a:spLocks noChangeAspect="1"/>
                </p:cNvSpPr>
                <p:nvPr/>
              </p:nvSpPr>
              <p:spPr>
                <a:xfrm>
                  <a:off x="591910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6" name="Oval 655"/>
                <p:cNvSpPr>
                  <a:spLocks noChangeAspect="1"/>
                </p:cNvSpPr>
                <p:nvPr/>
              </p:nvSpPr>
              <p:spPr>
                <a:xfrm>
                  <a:off x="602619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7" name="Oval 656"/>
                <p:cNvSpPr>
                  <a:spLocks noChangeAspect="1"/>
                </p:cNvSpPr>
                <p:nvPr/>
              </p:nvSpPr>
              <p:spPr>
                <a:xfrm>
                  <a:off x="613328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8" name="Oval 657"/>
                <p:cNvSpPr>
                  <a:spLocks noChangeAspect="1"/>
                </p:cNvSpPr>
                <p:nvPr/>
              </p:nvSpPr>
              <p:spPr>
                <a:xfrm>
                  <a:off x="624037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9" name="Oval 658"/>
                <p:cNvSpPr>
                  <a:spLocks noChangeAspect="1"/>
                </p:cNvSpPr>
                <p:nvPr/>
              </p:nvSpPr>
              <p:spPr>
                <a:xfrm>
                  <a:off x="634746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0" name="Oval 659"/>
                <p:cNvSpPr>
                  <a:spLocks noChangeAspect="1"/>
                </p:cNvSpPr>
                <p:nvPr/>
              </p:nvSpPr>
              <p:spPr>
                <a:xfrm>
                  <a:off x="64545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1" name="Oval 660"/>
                <p:cNvSpPr>
                  <a:spLocks noChangeAspect="1"/>
                </p:cNvSpPr>
                <p:nvPr/>
              </p:nvSpPr>
              <p:spPr>
                <a:xfrm>
                  <a:off x="65616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2" name="Oval 661"/>
                <p:cNvSpPr>
                  <a:spLocks noChangeAspect="1"/>
                </p:cNvSpPr>
                <p:nvPr/>
              </p:nvSpPr>
              <p:spPr>
                <a:xfrm>
                  <a:off x="66687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3" name="Oval 662"/>
                <p:cNvSpPr>
                  <a:spLocks noChangeAspect="1"/>
                </p:cNvSpPr>
                <p:nvPr/>
              </p:nvSpPr>
              <p:spPr>
                <a:xfrm>
                  <a:off x="67758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4" name="Oval 663"/>
                <p:cNvSpPr>
                  <a:spLocks noChangeAspect="1"/>
                </p:cNvSpPr>
                <p:nvPr/>
              </p:nvSpPr>
              <p:spPr>
                <a:xfrm>
                  <a:off x="6882915"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65" name="Group 664"/>
              <p:cNvGrpSpPr/>
              <p:nvPr/>
            </p:nvGrpSpPr>
            <p:grpSpPr>
              <a:xfrm>
                <a:off x="5334000" y="5963922"/>
                <a:ext cx="1607262" cy="108000"/>
                <a:chOff x="5383653" y="3995203"/>
                <a:chExt cx="1607262" cy="108000"/>
              </a:xfrm>
            </p:grpSpPr>
            <p:sp>
              <p:nvSpPr>
                <p:cNvPr id="666" name="Oval 665"/>
                <p:cNvSpPr>
                  <a:spLocks noChangeAspect="1"/>
                </p:cNvSpPr>
                <p:nvPr/>
              </p:nvSpPr>
              <p:spPr>
                <a:xfrm>
                  <a:off x="53836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7" name="Oval 666"/>
                <p:cNvSpPr>
                  <a:spLocks noChangeAspect="1"/>
                </p:cNvSpPr>
                <p:nvPr/>
              </p:nvSpPr>
              <p:spPr>
                <a:xfrm>
                  <a:off x="54907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8" name="Oval 667"/>
                <p:cNvSpPr>
                  <a:spLocks noChangeAspect="1"/>
                </p:cNvSpPr>
                <p:nvPr/>
              </p:nvSpPr>
              <p:spPr>
                <a:xfrm>
                  <a:off x="55978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9" name="Oval 668"/>
                <p:cNvSpPr>
                  <a:spLocks noChangeAspect="1"/>
                </p:cNvSpPr>
                <p:nvPr/>
              </p:nvSpPr>
              <p:spPr>
                <a:xfrm>
                  <a:off x="57049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0" name="Oval 669"/>
                <p:cNvSpPr>
                  <a:spLocks noChangeAspect="1"/>
                </p:cNvSpPr>
                <p:nvPr/>
              </p:nvSpPr>
              <p:spPr>
                <a:xfrm>
                  <a:off x="581201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1" name="Oval 670"/>
                <p:cNvSpPr>
                  <a:spLocks noChangeAspect="1"/>
                </p:cNvSpPr>
                <p:nvPr/>
              </p:nvSpPr>
              <p:spPr>
                <a:xfrm>
                  <a:off x="591910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2" name="Oval 671"/>
                <p:cNvSpPr>
                  <a:spLocks noChangeAspect="1"/>
                </p:cNvSpPr>
                <p:nvPr/>
              </p:nvSpPr>
              <p:spPr>
                <a:xfrm>
                  <a:off x="602619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3" name="Oval 672"/>
                <p:cNvSpPr>
                  <a:spLocks noChangeAspect="1"/>
                </p:cNvSpPr>
                <p:nvPr/>
              </p:nvSpPr>
              <p:spPr>
                <a:xfrm>
                  <a:off x="613328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4" name="Oval 673"/>
                <p:cNvSpPr>
                  <a:spLocks noChangeAspect="1"/>
                </p:cNvSpPr>
                <p:nvPr/>
              </p:nvSpPr>
              <p:spPr>
                <a:xfrm>
                  <a:off x="624037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5" name="Oval 674"/>
                <p:cNvSpPr>
                  <a:spLocks noChangeAspect="1"/>
                </p:cNvSpPr>
                <p:nvPr/>
              </p:nvSpPr>
              <p:spPr>
                <a:xfrm>
                  <a:off x="634746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6" name="Oval 675"/>
                <p:cNvSpPr>
                  <a:spLocks noChangeAspect="1"/>
                </p:cNvSpPr>
                <p:nvPr/>
              </p:nvSpPr>
              <p:spPr>
                <a:xfrm>
                  <a:off x="64545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7" name="Oval 676"/>
                <p:cNvSpPr>
                  <a:spLocks noChangeAspect="1"/>
                </p:cNvSpPr>
                <p:nvPr/>
              </p:nvSpPr>
              <p:spPr>
                <a:xfrm>
                  <a:off x="65616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8" name="Oval 677"/>
                <p:cNvSpPr>
                  <a:spLocks noChangeAspect="1"/>
                </p:cNvSpPr>
                <p:nvPr/>
              </p:nvSpPr>
              <p:spPr>
                <a:xfrm>
                  <a:off x="66687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9" name="Oval 678"/>
                <p:cNvSpPr>
                  <a:spLocks noChangeAspect="1"/>
                </p:cNvSpPr>
                <p:nvPr/>
              </p:nvSpPr>
              <p:spPr>
                <a:xfrm>
                  <a:off x="67758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0" name="Oval 679"/>
                <p:cNvSpPr>
                  <a:spLocks noChangeAspect="1"/>
                </p:cNvSpPr>
                <p:nvPr/>
              </p:nvSpPr>
              <p:spPr>
                <a:xfrm>
                  <a:off x="6882915"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81" name="Group 680"/>
              <p:cNvGrpSpPr/>
              <p:nvPr/>
            </p:nvGrpSpPr>
            <p:grpSpPr>
              <a:xfrm>
                <a:off x="5334000" y="6073217"/>
                <a:ext cx="1607262" cy="108000"/>
                <a:chOff x="5383653" y="3995203"/>
                <a:chExt cx="1607262" cy="108000"/>
              </a:xfrm>
            </p:grpSpPr>
            <p:sp>
              <p:nvSpPr>
                <p:cNvPr id="682" name="Oval 681"/>
                <p:cNvSpPr>
                  <a:spLocks noChangeAspect="1"/>
                </p:cNvSpPr>
                <p:nvPr/>
              </p:nvSpPr>
              <p:spPr>
                <a:xfrm>
                  <a:off x="53836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3" name="Oval 682"/>
                <p:cNvSpPr>
                  <a:spLocks noChangeAspect="1"/>
                </p:cNvSpPr>
                <p:nvPr/>
              </p:nvSpPr>
              <p:spPr>
                <a:xfrm>
                  <a:off x="54907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4" name="Oval 683"/>
                <p:cNvSpPr>
                  <a:spLocks noChangeAspect="1"/>
                </p:cNvSpPr>
                <p:nvPr/>
              </p:nvSpPr>
              <p:spPr>
                <a:xfrm>
                  <a:off x="55978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5" name="Oval 684"/>
                <p:cNvSpPr>
                  <a:spLocks noChangeAspect="1"/>
                </p:cNvSpPr>
                <p:nvPr/>
              </p:nvSpPr>
              <p:spPr>
                <a:xfrm>
                  <a:off x="57049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6" name="Oval 685"/>
                <p:cNvSpPr>
                  <a:spLocks noChangeAspect="1"/>
                </p:cNvSpPr>
                <p:nvPr/>
              </p:nvSpPr>
              <p:spPr>
                <a:xfrm>
                  <a:off x="581201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7" name="Oval 686"/>
                <p:cNvSpPr>
                  <a:spLocks noChangeAspect="1"/>
                </p:cNvSpPr>
                <p:nvPr/>
              </p:nvSpPr>
              <p:spPr>
                <a:xfrm>
                  <a:off x="591910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8" name="Oval 687"/>
                <p:cNvSpPr>
                  <a:spLocks noChangeAspect="1"/>
                </p:cNvSpPr>
                <p:nvPr/>
              </p:nvSpPr>
              <p:spPr>
                <a:xfrm>
                  <a:off x="602619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9" name="Oval 688"/>
                <p:cNvSpPr>
                  <a:spLocks noChangeAspect="1"/>
                </p:cNvSpPr>
                <p:nvPr/>
              </p:nvSpPr>
              <p:spPr>
                <a:xfrm>
                  <a:off x="613328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0" name="Oval 689"/>
                <p:cNvSpPr>
                  <a:spLocks noChangeAspect="1"/>
                </p:cNvSpPr>
                <p:nvPr/>
              </p:nvSpPr>
              <p:spPr>
                <a:xfrm>
                  <a:off x="624037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1" name="Oval 690"/>
                <p:cNvSpPr>
                  <a:spLocks noChangeAspect="1"/>
                </p:cNvSpPr>
                <p:nvPr/>
              </p:nvSpPr>
              <p:spPr>
                <a:xfrm>
                  <a:off x="634746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2" name="Oval 691"/>
                <p:cNvSpPr>
                  <a:spLocks noChangeAspect="1"/>
                </p:cNvSpPr>
                <p:nvPr/>
              </p:nvSpPr>
              <p:spPr>
                <a:xfrm>
                  <a:off x="64545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3" name="Oval 692"/>
                <p:cNvSpPr>
                  <a:spLocks noChangeAspect="1"/>
                </p:cNvSpPr>
                <p:nvPr/>
              </p:nvSpPr>
              <p:spPr>
                <a:xfrm>
                  <a:off x="65616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4" name="Oval 693"/>
                <p:cNvSpPr>
                  <a:spLocks noChangeAspect="1"/>
                </p:cNvSpPr>
                <p:nvPr/>
              </p:nvSpPr>
              <p:spPr>
                <a:xfrm>
                  <a:off x="66687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5" name="Oval 694"/>
                <p:cNvSpPr>
                  <a:spLocks noChangeAspect="1"/>
                </p:cNvSpPr>
                <p:nvPr/>
              </p:nvSpPr>
              <p:spPr>
                <a:xfrm>
                  <a:off x="67758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6" name="Oval 695"/>
                <p:cNvSpPr>
                  <a:spLocks noChangeAspect="1"/>
                </p:cNvSpPr>
                <p:nvPr/>
              </p:nvSpPr>
              <p:spPr>
                <a:xfrm>
                  <a:off x="6882915"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697" name="Group 696"/>
              <p:cNvGrpSpPr/>
              <p:nvPr/>
            </p:nvGrpSpPr>
            <p:grpSpPr>
              <a:xfrm>
                <a:off x="5334000" y="6182512"/>
                <a:ext cx="1607262" cy="108000"/>
                <a:chOff x="5383653" y="3995203"/>
                <a:chExt cx="1607262" cy="108000"/>
              </a:xfrm>
            </p:grpSpPr>
            <p:sp>
              <p:nvSpPr>
                <p:cNvPr id="698" name="Oval 697"/>
                <p:cNvSpPr>
                  <a:spLocks noChangeAspect="1"/>
                </p:cNvSpPr>
                <p:nvPr/>
              </p:nvSpPr>
              <p:spPr>
                <a:xfrm>
                  <a:off x="53836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9" name="Oval 698"/>
                <p:cNvSpPr>
                  <a:spLocks noChangeAspect="1"/>
                </p:cNvSpPr>
                <p:nvPr/>
              </p:nvSpPr>
              <p:spPr>
                <a:xfrm>
                  <a:off x="54907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0" name="Oval 699"/>
                <p:cNvSpPr>
                  <a:spLocks noChangeAspect="1"/>
                </p:cNvSpPr>
                <p:nvPr/>
              </p:nvSpPr>
              <p:spPr>
                <a:xfrm>
                  <a:off x="55978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1" name="Oval 700"/>
                <p:cNvSpPr>
                  <a:spLocks noChangeAspect="1"/>
                </p:cNvSpPr>
                <p:nvPr/>
              </p:nvSpPr>
              <p:spPr>
                <a:xfrm>
                  <a:off x="57049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2" name="Oval 701"/>
                <p:cNvSpPr>
                  <a:spLocks noChangeAspect="1"/>
                </p:cNvSpPr>
                <p:nvPr/>
              </p:nvSpPr>
              <p:spPr>
                <a:xfrm>
                  <a:off x="581201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3" name="Oval 702"/>
                <p:cNvSpPr>
                  <a:spLocks noChangeAspect="1"/>
                </p:cNvSpPr>
                <p:nvPr/>
              </p:nvSpPr>
              <p:spPr>
                <a:xfrm>
                  <a:off x="591910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4" name="Oval 703"/>
                <p:cNvSpPr>
                  <a:spLocks noChangeAspect="1"/>
                </p:cNvSpPr>
                <p:nvPr/>
              </p:nvSpPr>
              <p:spPr>
                <a:xfrm>
                  <a:off x="602619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5" name="Oval 704"/>
                <p:cNvSpPr>
                  <a:spLocks noChangeAspect="1"/>
                </p:cNvSpPr>
                <p:nvPr/>
              </p:nvSpPr>
              <p:spPr>
                <a:xfrm>
                  <a:off x="613328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6" name="Oval 705"/>
                <p:cNvSpPr>
                  <a:spLocks noChangeAspect="1"/>
                </p:cNvSpPr>
                <p:nvPr/>
              </p:nvSpPr>
              <p:spPr>
                <a:xfrm>
                  <a:off x="624037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7" name="Oval 706"/>
                <p:cNvSpPr>
                  <a:spLocks noChangeAspect="1"/>
                </p:cNvSpPr>
                <p:nvPr/>
              </p:nvSpPr>
              <p:spPr>
                <a:xfrm>
                  <a:off x="634746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8" name="Oval 707"/>
                <p:cNvSpPr>
                  <a:spLocks noChangeAspect="1"/>
                </p:cNvSpPr>
                <p:nvPr/>
              </p:nvSpPr>
              <p:spPr>
                <a:xfrm>
                  <a:off x="64545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9" name="Oval 708"/>
                <p:cNvSpPr>
                  <a:spLocks noChangeAspect="1"/>
                </p:cNvSpPr>
                <p:nvPr/>
              </p:nvSpPr>
              <p:spPr>
                <a:xfrm>
                  <a:off x="65616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0" name="Oval 709"/>
                <p:cNvSpPr>
                  <a:spLocks noChangeAspect="1"/>
                </p:cNvSpPr>
                <p:nvPr/>
              </p:nvSpPr>
              <p:spPr>
                <a:xfrm>
                  <a:off x="66687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1" name="Oval 710"/>
                <p:cNvSpPr>
                  <a:spLocks noChangeAspect="1"/>
                </p:cNvSpPr>
                <p:nvPr/>
              </p:nvSpPr>
              <p:spPr>
                <a:xfrm>
                  <a:off x="67758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2" name="Oval 711"/>
                <p:cNvSpPr>
                  <a:spLocks noChangeAspect="1"/>
                </p:cNvSpPr>
                <p:nvPr/>
              </p:nvSpPr>
              <p:spPr>
                <a:xfrm>
                  <a:off x="6882915"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13" name="Group 712"/>
              <p:cNvGrpSpPr/>
              <p:nvPr/>
            </p:nvGrpSpPr>
            <p:grpSpPr>
              <a:xfrm>
                <a:off x="5334000" y="6291797"/>
                <a:ext cx="1607262" cy="108000"/>
                <a:chOff x="5383653" y="3995203"/>
                <a:chExt cx="1607262" cy="108000"/>
              </a:xfrm>
            </p:grpSpPr>
            <p:sp>
              <p:nvSpPr>
                <p:cNvPr id="714" name="Oval 713"/>
                <p:cNvSpPr>
                  <a:spLocks noChangeAspect="1"/>
                </p:cNvSpPr>
                <p:nvPr/>
              </p:nvSpPr>
              <p:spPr>
                <a:xfrm>
                  <a:off x="53836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5" name="Oval 714"/>
                <p:cNvSpPr>
                  <a:spLocks noChangeAspect="1"/>
                </p:cNvSpPr>
                <p:nvPr/>
              </p:nvSpPr>
              <p:spPr>
                <a:xfrm>
                  <a:off x="54907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6" name="Oval 715"/>
                <p:cNvSpPr>
                  <a:spLocks noChangeAspect="1"/>
                </p:cNvSpPr>
                <p:nvPr/>
              </p:nvSpPr>
              <p:spPr>
                <a:xfrm>
                  <a:off x="55978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7" name="Oval 716"/>
                <p:cNvSpPr>
                  <a:spLocks noChangeAspect="1"/>
                </p:cNvSpPr>
                <p:nvPr/>
              </p:nvSpPr>
              <p:spPr>
                <a:xfrm>
                  <a:off x="57049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8" name="Oval 717"/>
                <p:cNvSpPr>
                  <a:spLocks noChangeAspect="1"/>
                </p:cNvSpPr>
                <p:nvPr/>
              </p:nvSpPr>
              <p:spPr>
                <a:xfrm>
                  <a:off x="581201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9" name="Oval 718"/>
                <p:cNvSpPr>
                  <a:spLocks noChangeAspect="1"/>
                </p:cNvSpPr>
                <p:nvPr/>
              </p:nvSpPr>
              <p:spPr>
                <a:xfrm>
                  <a:off x="591910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0" name="Oval 719"/>
                <p:cNvSpPr>
                  <a:spLocks noChangeAspect="1"/>
                </p:cNvSpPr>
                <p:nvPr/>
              </p:nvSpPr>
              <p:spPr>
                <a:xfrm>
                  <a:off x="602619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1" name="Oval 720"/>
                <p:cNvSpPr>
                  <a:spLocks noChangeAspect="1"/>
                </p:cNvSpPr>
                <p:nvPr/>
              </p:nvSpPr>
              <p:spPr>
                <a:xfrm>
                  <a:off x="613328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2" name="Oval 721"/>
                <p:cNvSpPr>
                  <a:spLocks noChangeAspect="1"/>
                </p:cNvSpPr>
                <p:nvPr/>
              </p:nvSpPr>
              <p:spPr>
                <a:xfrm>
                  <a:off x="624037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3" name="Oval 722"/>
                <p:cNvSpPr>
                  <a:spLocks noChangeAspect="1"/>
                </p:cNvSpPr>
                <p:nvPr/>
              </p:nvSpPr>
              <p:spPr>
                <a:xfrm>
                  <a:off x="634746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4" name="Oval 723"/>
                <p:cNvSpPr>
                  <a:spLocks noChangeAspect="1"/>
                </p:cNvSpPr>
                <p:nvPr/>
              </p:nvSpPr>
              <p:spPr>
                <a:xfrm>
                  <a:off x="64545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5" name="Oval 724"/>
                <p:cNvSpPr>
                  <a:spLocks noChangeAspect="1"/>
                </p:cNvSpPr>
                <p:nvPr/>
              </p:nvSpPr>
              <p:spPr>
                <a:xfrm>
                  <a:off x="65616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6" name="Oval 725"/>
                <p:cNvSpPr>
                  <a:spLocks noChangeAspect="1"/>
                </p:cNvSpPr>
                <p:nvPr/>
              </p:nvSpPr>
              <p:spPr>
                <a:xfrm>
                  <a:off x="66687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7" name="Oval 726"/>
                <p:cNvSpPr>
                  <a:spLocks noChangeAspect="1"/>
                </p:cNvSpPr>
                <p:nvPr/>
              </p:nvSpPr>
              <p:spPr>
                <a:xfrm>
                  <a:off x="67758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8" name="Oval 727"/>
                <p:cNvSpPr>
                  <a:spLocks noChangeAspect="1"/>
                </p:cNvSpPr>
                <p:nvPr/>
              </p:nvSpPr>
              <p:spPr>
                <a:xfrm>
                  <a:off x="6882915"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29" name="Group 728"/>
              <p:cNvGrpSpPr/>
              <p:nvPr/>
            </p:nvGrpSpPr>
            <p:grpSpPr>
              <a:xfrm>
                <a:off x="5334000" y="3559432"/>
                <a:ext cx="1607262" cy="108000"/>
                <a:chOff x="5383653" y="3995203"/>
                <a:chExt cx="1607262" cy="108000"/>
              </a:xfrm>
            </p:grpSpPr>
            <p:sp>
              <p:nvSpPr>
                <p:cNvPr id="730" name="Oval 729"/>
                <p:cNvSpPr>
                  <a:spLocks noChangeAspect="1"/>
                </p:cNvSpPr>
                <p:nvPr/>
              </p:nvSpPr>
              <p:spPr>
                <a:xfrm>
                  <a:off x="53836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1" name="Oval 730"/>
                <p:cNvSpPr>
                  <a:spLocks noChangeAspect="1"/>
                </p:cNvSpPr>
                <p:nvPr/>
              </p:nvSpPr>
              <p:spPr>
                <a:xfrm>
                  <a:off x="54907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2" name="Oval 731"/>
                <p:cNvSpPr>
                  <a:spLocks noChangeAspect="1"/>
                </p:cNvSpPr>
                <p:nvPr/>
              </p:nvSpPr>
              <p:spPr>
                <a:xfrm>
                  <a:off x="55978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3" name="Oval 732"/>
                <p:cNvSpPr>
                  <a:spLocks noChangeAspect="1"/>
                </p:cNvSpPr>
                <p:nvPr/>
              </p:nvSpPr>
              <p:spPr>
                <a:xfrm>
                  <a:off x="57049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4" name="Oval 733"/>
                <p:cNvSpPr>
                  <a:spLocks noChangeAspect="1"/>
                </p:cNvSpPr>
                <p:nvPr/>
              </p:nvSpPr>
              <p:spPr>
                <a:xfrm>
                  <a:off x="581201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5" name="Oval 734"/>
                <p:cNvSpPr>
                  <a:spLocks noChangeAspect="1"/>
                </p:cNvSpPr>
                <p:nvPr/>
              </p:nvSpPr>
              <p:spPr>
                <a:xfrm>
                  <a:off x="591910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6" name="Oval 735"/>
                <p:cNvSpPr>
                  <a:spLocks noChangeAspect="1"/>
                </p:cNvSpPr>
                <p:nvPr/>
              </p:nvSpPr>
              <p:spPr>
                <a:xfrm>
                  <a:off x="602619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7" name="Oval 736"/>
                <p:cNvSpPr>
                  <a:spLocks noChangeAspect="1"/>
                </p:cNvSpPr>
                <p:nvPr/>
              </p:nvSpPr>
              <p:spPr>
                <a:xfrm>
                  <a:off x="613328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8" name="Oval 737"/>
                <p:cNvSpPr>
                  <a:spLocks noChangeAspect="1"/>
                </p:cNvSpPr>
                <p:nvPr/>
              </p:nvSpPr>
              <p:spPr>
                <a:xfrm>
                  <a:off x="624037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9" name="Oval 738"/>
                <p:cNvSpPr>
                  <a:spLocks noChangeAspect="1"/>
                </p:cNvSpPr>
                <p:nvPr/>
              </p:nvSpPr>
              <p:spPr>
                <a:xfrm>
                  <a:off x="634746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0" name="Oval 739"/>
                <p:cNvSpPr>
                  <a:spLocks noChangeAspect="1"/>
                </p:cNvSpPr>
                <p:nvPr/>
              </p:nvSpPr>
              <p:spPr>
                <a:xfrm>
                  <a:off x="64545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1" name="Oval 740"/>
                <p:cNvSpPr>
                  <a:spLocks noChangeAspect="1"/>
                </p:cNvSpPr>
                <p:nvPr/>
              </p:nvSpPr>
              <p:spPr>
                <a:xfrm>
                  <a:off x="65616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2" name="Oval 741"/>
                <p:cNvSpPr>
                  <a:spLocks noChangeAspect="1"/>
                </p:cNvSpPr>
                <p:nvPr/>
              </p:nvSpPr>
              <p:spPr>
                <a:xfrm>
                  <a:off x="66687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3" name="Oval 742"/>
                <p:cNvSpPr>
                  <a:spLocks noChangeAspect="1"/>
                </p:cNvSpPr>
                <p:nvPr/>
              </p:nvSpPr>
              <p:spPr>
                <a:xfrm>
                  <a:off x="67758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4" name="Oval 743"/>
                <p:cNvSpPr>
                  <a:spLocks noChangeAspect="1"/>
                </p:cNvSpPr>
                <p:nvPr/>
              </p:nvSpPr>
              <p:spPr>
                <a:xfrm>
                  <a:off x="6882915"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45" name="Group 744"/>
              <p:cNvGrpSpPr/>
              <p:nvPr/>
            </p:nvGrpSpPr>
            <p:grpSpPr>
              <a:xfrm>
                <a:off x="5334000" y="3668727"/>
                <a:ext cx="1607262" cy="108000"/>
                <a:chOff x="5383653" y="3995203"/>
                <a:chExt cx="1607262" cy="108000"/>
              </a:xfrm>
            </p:grpSpPr>
            <p:sp>
              <p:nvSpPr>
                <p:cNvPr id="746" name="Oval 745"/>
                <p:cNvSpPr>
                  <a:spLocks noChangeAspect="1"/>
                </p:cNvSpPr>
                <p:nvPr/>
              </p:nvSpPr>
              <p:spPr>
                <a:xfrm>
                  <a:off x="53836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7" name="Oval 746"/>
                <p:cNvSpPr>
                  <a:spLocks noChangeAspect="1"/>
                </p:cNvSpPr>
                <p:nvPr/>
              </p:nvSpPr>
              <p:spPr>
                <a:xfrm>
                  <a:off x="54907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8" name="Oval 747"/>
                <p:cNvSpPr>
                  <a:spLocks noChangeAspect="1"/>
                </p:cNvSpPr>
                <p:nvPr/>
              </p:nvSpPr>
              <p:spPr>
                <a:xfrm>
                  <a:off x="55978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9" name="Oval 748"/>
                <p:cNvSpPr>
                  <a:spLocks noChangeAspect="1"/>
                </p:cNvSpPr>
                <p:nvPr/>
              </p:nvSpPr>
              <p:spPr>
                <a:xfrm>
                  <a:off x="57049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0" name="Oval 749"/>
                <p:cNvSpPr>
                  <a:spLocks noChangeAspect="1"/>
                </p:cNvSpPr>
                <p:nvPr/>
              </p:nvSpPr>
              <p:spPr>
                <a:xfrm>
                  <a:off x="581201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1" name="Oval 750"/>
                <p:cNvSpPr>
                  <a:spLocks noChangeAspect="1"/>
                </p:cNvSpPr>
                <p:nvPr/>
              </p:nvSpPr>
              <p:spPr>
                <a:xfrm>
                  <a:off x="591910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2" name="Oval 751"/>
                <p:cNvSpPr>
                  <a:spLocks noChangeAspect="1"/>
                </p:cNvSpPr>
                <p:nvPr/>
              </p:nvSpPr>
              <p:spPr>
                <a:xfrm>
                  <a:off x="602619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3" name="Oval 752"/>
                <p:cNvSpPr>
                  <a:spLocks noChangeAspect="1"/>
                </p:cNvSpPr>
                <p:nvPr/>
              </p:nvSpPr>
              <p:spPr>
                <a:xfrm>
                  <a:off x="613328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4" name="Oval 753"/>
                <p:cNvSpPr>
                  <a:spLocks noChangeAspect="1"/>
                </p:cNvSpPr>
                <p:nvPr/>
              </p:nvSpPr>
              <p:spPr>
                <a:xfrm>
                  <a:off x="624037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5" name="Oval 754"/>
                <p:cNvSpPr>
                  <a:spLocks noChangeAspect="1"/>
                </p:cNvSpPr>
                <p:nvPr/>
              </p:nvSpPr>
              <p:spPr>
                <a:xfrm>
                  <a:off x="634746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6" name="Oval 755"/>
                <p:cNvSpPr>
                  <a:spLocks noChangeAspect="1"/>
                </p:cNvSpPr>
                <p:nvPr/>
              </p:nvSpPr>
              <p:spPr>
                <a:xfrm>
                  <a:off x="64545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7" name="Oval 756"/>
                <p:cNvSpPr>
                  <a:spLocks noChangeAspect="1"/>
                </p:cNvSpPr>
                <p:nvPr/>
              </p:nvSpPr>
              <p:spPr>
                <a:xfrm>
                  <a:off x="65616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8" name="Oval 757"/>
                <p:cNvSpPr>
                  <a:spLocks noChangeAspect="1"/>
                </p:cNvSpPr>
                <p:nvPr/>
              </p:nvSpPr>
              <p:spPr>
                <a:xfrm>
                  <a:off x="66687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9" name="Oval 758"/>
                <p:cNvSpPr>
                  <a:spLocks noChangeAspect="1"/>
                </p:cNvSpPr>
                <p:nvPr/>
              </p:nvSpPr>
              <p:spPr>
                <a:xfrm>
                  <a:off x="67758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0" name="Oval 759"/>
                <p:cNvSpPr>
                  <a:spLocks noChangeAspect="1"/>
                </p:cNvSpPr>
                <p:nvPr/>
              </p:nvSpPr>
              <p:spPr>
                <a:xfrm>
                  <a:off x="6882915"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61" name="Group 760"/>
              <p:cNvGrpSpPr/>
              <p:nvPr/>
            </p:nvGrpSpPr>
            <p:grpSpPr>
              <a:xfrm>
                <a:off x="5334000" y="3778022"/>
                <a:ext cx="1607262" cy="108000"/>
                <a:chOff x="5383653" y="3995203"/>
                <a:chExt cx="1607262" cy="108000"/>
              </a:xfrm>
            </p:grpSpPr>
            <p:sp>
              <p:nvSpPr>
                <p:cNvPr id="762" name="Oval 761"/>
                <p:cNvSpPr>
                  <a:spLocks noChangeAspect="1"/>
                </p:cNvSpPr>
                <p:nvPr/>
              </p:nvSpPr>
              <p:spPr>
                <a:xfrm>
                  <a:off x="53836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3" name="Oval 762"/>
                <p:cNvSpPr>
                  <a:spLocks noChangeAspect="1"/>
                </p:cNvSpPr>
                <p:nvPr/>
              </p:nvSpPr>
              <p:spPr>
                <a:xfrm>
                  <a:off x="54907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4" name="Oval 763"/>
                <p:cNvSpPr>
                  <a:spLocks noChangeAspect="1"/>
                </p:cNvSpPr>
                <p:nvPr/>
              </p:nvSpPr>
              <p:spPr>
                <a:xfrm>
                  <a:off x="55978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5" name="Oval 764"/>
                <p:cNvSpPr>
                  <a:spLocks noChangeAspect="1"/>
                </p:cNvSpPr>
                <p:nvPr/>
              </p:nvSpPr>
              <p:spPr>
                <a:xfrm>
                  <a:off x="57049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6" name="Oval 765"/>
                <p:cNvSpPr>
                  <a:spLocks noChangeAspect="1"/>
                </p:cNvSpPr>
                <p:nvPr/>
              </p:nvSpPr>
              <p:spPr>
                <a:xfrm>
                  <a:off x="581201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7" name="Oval 766"/>
                <p:cNvSpPr>
                  <a:spLocks noChangeAspect="1"/>
                </p:cNvSpPr>
                <p:nvPr/>
              </p:nvSpPr>
              <p:spPr>
                <a:xfrm>
                  <a:off x="591910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8" name="Oval 767"/>
                <p:cNvSpPr>
                  <a:spLocks noChangeAspect="1"/>
                </p:cNvSpPr>
                <p:nvPr/>
              </p:nvSpPr>
              <p:spPr>
                <a:xfrm>
                  <a:off x="602619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9" name="Oval 768"/>
                <p:cNvSpPr>
                  <a:spLocks noChangeAspect="1"/>
                </p:cNvSpPr>
                <p:nvPr/>
              </p:nvSpPr>
              <p:spPr>
                <a:xfrm>
                  <a:off x="613328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0" name="Oval 769"/>
                <p:cNvSpPr>
                  <a:spLocks noChangeAspect="1"/>
                </p:cNvSpPr>
                <p:nvPr/>
              </p:nvSpPr>
              <p:spPr>
                <a:xfrm>
                  <a:off x="624037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1" name="Oval 770"/>
                <p:cNvSpPr>
                  <a:spLocks noChangeAspect="1"/>
                </p:cNvSpPr>
                <p:nvPr/>
              </p:nvSpPr>
              <p:spPr>
                <a:xfrm>
                  <a:off x="634746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2" name="Oval 771"/>
                <p:cNvSpPr>
                  <a:spLocks noChangeAspect="1"/>
                </p:cNvSpPr>
                <p:nvPr/>
              </p:nvSpPr>
              <p:spPr>
                <a:xfrm>
                  <a:off x="64545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3" name="Oval 772"/>
                <p:cNvSpPr>
                  <a:spLocks noChangeAspect="1"/>
                </p:cNvSpPr>
                <p:nvPr/>
              </p:nvSpPr>
              <p:spPr>
                <a:xfrm>
                  <a:off x="65616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4" name="Oval 773"/>
                <p:cNvSpPr>
                  <a:spLocks noChangeAspect="1"/>
                </p:cNvSpPr>
                <p:nvPr/>
              </p:nvSpPr>
              <p:spPr>
                <a:xfrm>
                  <a:off x="66687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5" name="Oval 774"/>
                <p:cNvSpPr>
                  <a:spLocks noChangeAspect="1"/>
                </p:cNvSpPr>
                <p:nvPr/>
              </p:nvSpPr>
              <p:spPr>
                <a:xfrm>
                  <a:off x="67758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6" name="Oval 775"/>
                <p:cNvSpPr>
                  <a:spLocks noChangeAspect="1"/>
                </p:cNvSpPr>
                <p:nvPr/>
              </p:nvSpPr>
              <p:spPr>
                <a:xfrm>
                  <a:off x="6882915"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777" name="Group 776"/>
              <p:cNvGrpSpPr/>
              <p:nvPr/>
            </p:nvGrpSpPr>
            <p:grpSpPr>
              <a:xfrm>
                <a:off x="5334000" y="3887317"/>
                <a:ext cx="1607262" cy="108000"/>
                <a:chOff x="5383653" y="3995203"/>
                <a:chExt cx="1607262" cy="108000"/>
              </a:xfrm>
            </p:grpSpPr>
            <p:sp>
              <p:nvSpPr>
                <p:cNvPr id="778" name="Oval 777"/>
                <p:cNvSpPr>
                  <a:spLocks noChangeAspect="1"/>
                </p:cNvSpPr>
                <p:nvPr/>
              </p:nvSpPr>
              <p:spPr>
                <a:xfrm>
                  <a:off x="53836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9" name="Oval 778"/>
                <p:cNvSpPr>
                  <a:spLocks noChangeAspect="1"/>
                </p:cNvSpPr>
                <p:nvPr/>
              </p:nvSpPr>
              <p:spPr>
                <a:xfrm>
                  <a:off x="54907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0" name="Oval 779"/>
                <p:cNvSpPr>
                  <a:spLocks noChangeAspect="1"/>
                </p:cNvSpPr>
                <p:nvPr/>
              </p:nvSpPr>
              <p:spPr>
                <a:xfrm>
                  <a:off x="55978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1" name="Oval 780"/>
                <p:cNvSpPr>
                  <a:spLocks noChangeAspect="1"/>
                </p:cNvSpPr>
                <p:nvPr/>
              </p:nvSpPr>
              <p:spPr>
                <a:xfrm>
                  <a:off x="57049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2" name="Oval 781"/>
                <p:cNvSpPr>
                  <a:spLocks noChangeAspect="1"/>
                </p:cNvSpPr>
                <p:nvPr/>
              </p:nvSpPr>
              <p:spPr>
                <a:xfrm>
                  <a:off x="581201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3" name="Oval 782"/>
                <p:cNvSpPr>
                  <a:spLocks noChangeAspect="1"/>
                </p:cNvSpPr>
                <p:nvPr/>
              </p:nvSpPr>
              <p:spPr>
                <a:xfrm>
                  <a:off x="591910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4" name="Oval 783"/>
                <p:cNvSpPr>
                  <a:spLocks noChangeAspect="1"/>
                </p:cNvSpPr>
                <p:nvPr/>
              </p:nvSpPr>
              <p:spPr>
                <a:xfrm>
                  <a:off x="602619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5" name="Oval 784"/>
                <p:cNvSpPr>
                  <a:spLocks noChangeAspect="1"/>
                </p:cNvSpPr>
                <p:nvPr/>
              </p:nvSpPr>
              <p:spPr>
                <a:xfrm>
                  <a:off x="613328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6" name="Oval 785"/>
                <p:cNvSpPr>
                  <a:spLocks noChangeAspect="1"/>
                </p:cNvSpPr>
                <p:nvPr/>
              </p:nvSpPr>
              <p:spPr>
                <a:xfrm>
                  <a:off x="624037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7" name="Oval 786"/>
                <p:cNvSpPr>
                  <a:spLocks noChangeAspect="1"/>
                </p:cNvSpPr>
                <p:nvPr/>
              </p:nvSpPr>
              <p:spPr>
                <a:xfrm>
                  <a:off x="634746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8" name="Oval 787"/>
                <p:cNvSpPr>
                  <a:spLocks noChangeAspect="1"/>
                </p:cNvSpPr>
                <p:nvPr/>
              </p:nvSpPr>
              <p:spPr>
                <a:xfrm>
                  <a:off x="645455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9" name="Oval 788"/>
                <p:cNvSpPr>
                  <a:spLocks noChangeAspect="1"/>
                </p:cNvSpPr>
                <p:nvPr/>
              </p:nvSpPr>
              <p:spPr>
                <a:xfrm>
                  <a:off x="656164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0" name="Oval 789"/>
                <p:cNvSpPr>
                  <a:spLocks noChangeAspect="1"/>
                </p:cNvSpPr>
                <p:nvPr/>
              </p:nvSpPr>
              <p:spPr>
                <a:xfrm>
                  <a:off x="666873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1" name="Oval 790"/>
                <p:cNvSpPr>
                  <a:spLocks noChangeAspect="1"/>
                </p:cNvSpPr>
                <p:nvPr/>
              </p:nvSpPr>
              <p:spPr>
                <a:xfrm>
                  <a:off x="6775823"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2" name="Oval 791"/>
                <p:cNvSpPr>
                  <a:spLocks noChangeAspect="1"/>
                </p:cNvSpPr>
                <p:nvPr/>
              </p:nvSpPr>
              <p:spPr>
                <a:xfrm>
                  <a:off x="6882915" y="3995203"/>
                  <a:ext cx="108000" cy="108000"/>
                </a:xfrm>
                <a:prstGeom prst="ellipse">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794" name="TextBox 793"/>
            <p:cNvSpPr txBox="1"/>
            <p:nvPr/>
          </p:nvSpPr>
          <p:spPr>
            <a:xfrm>
              <a:off x="4139915" y="6309120"/>
              <a:ext cx="1673734" cy="584775"/>
            </a:xfrm>
            <a:prstGeom prst="rect">
              <a:avLst/>
            </a:prstGeom>
            <a:noFill/>
          </p:spPr>
          <p:txBody>
            <a:bodyPr wrap="square" rtlCol="0">
              <a:spAutoFit/>
            </a:bodyPr>
            <a:lstStyle/>
            <a:p>
              <a:pPr algn="ctr"/>
              <a:r>
                <a:rPr lang="en-CA" sz="1600" dirty="0" smtClean="0"/>
                <a:t>21,000 Proteins in Human body</a:t>
              </a:r>
              <a:endParaRPr lang="en-IN" sz="1600" dirty="0"/>
            </a:p>
          </p:txBody>
        </p:sp>
        <p:pic>
          <p:nvPicPr>
            <p:cNvPr id="198" name="Picture 19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9747" y="3950226"/>
              <a:ext cx="1625971" cy="1670431"/>
            </a:xfrm>
            <a:prstGeom prst="rect">
              <a:avLst/>
            </a:prstGeom>
          </p:spPr>
        </p:pic>
      </p:grpSp>
      <p:grpSp>
        <p:nvGrpSpPr>
          <p:cNvPr id="1919" name="Group 1918"/>
          <p:cNvGrpSpPr/>
          <p:nvPr/>
        </p:nvGrpSpPr>
        <p:grpSpPr>
          <a:xfrm>
            <a:off x="6503987" y="2667000"/>
            <a:ext cx="2259013" cy="4226896"/>
            <a:chOff x="6503987" y="2667000"/>
            <a:chExt cx="2259013" cy="4226896"/>
          </a:xfrm>
        </p:grpSpPr>
        <p:grpSp>
          <p:nvGrpSpPr>
            <p:cNvPr id="197" name="Group 196"/>
            <p:cNvGrpSpPr/>
            <p:nvPr/>
          </p:nvGrpSpPr>
          <p:grpSpPr>
            <a:xfrm>
              <a:off x="6562590" y="2667000"/>
              <a:ext cx="2141806" cy="3655038"/>
              <a:chOff x="6426338" y="2780394"/>
              <a:chExt cx="2141806" cy="3655038"/>
            </a:xfrm>
          </p:grpSpPr>
          <p:grpSp>
            <p:nvGrpSpPr>
              <p:cNvPr id="196" name="Group 195"/>
              <p:cNvGrpSpPr/>
              <p:nvPr/>
            </p:nvGrpSpPr>
            <p:grpSpPr>
              <a:xfrm>
                <a:off x="6426338" y="2780394"/>
                <a:ext cx="2141806" cy="108000"/>
                <a:chOff x="6806240" y="3200400"/>
                <a:chExt cx="2141806" cy="108000"/>
              </a:xfrm>
            </p:grpSpPr>
            <p:sp>
              <p:nvSpPr>
                <p:cNvPr id="867" name="Oval 866"/>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8" name="Oval 867"/>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9" name="Oval 868"/>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0" name="Oval 869"/>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1" name="Oval 870"/>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2" name="Oval 871"/>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3" name="Oval 872"/>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4" name="Oval 873"/>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5" name="Oval 874"/>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6" name="Oval 875"/>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7" name="Oval 876"/>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8" name="Oval 877"/>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9" name="Oval 878"/>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0" name="Oval 879"/>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1" name="Oval 880"/>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2" name="Oval 1211"/>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3" name="Oval 1212"/>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4" name="Oval 1213"/>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5" name="Oval 1214"/>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16" name="Oval 1215"/>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18" name="Group 1217"/>
              <p:cNvGrpSpPr/>
              <p:nvPr/>
            </p:nvGrpSpPr>
            <p:grpSpPr>
              <a:xfrm>
                <a:off x="6426338" y="2887880"/>
                <a:ext cx="2141806" cy="108000"/>
                <a:chOff x="6806240" y="3200400"/>
                <a:chExt cx="2141806" cy="108000"/>
              </a:xfrm>
            </p:grpSpPr>
            <p:sp>
              <p:nvSpPr>
                <p:cNvPr id="1219" name="Oval 1218"/>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0" name="Oval 1219"/>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1" name="Oval 1220"/>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2" name="Oval 1221"/>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3" name="Oval 1222"/>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4" name="Oval 1223"/>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5" name="Oval 1224"/>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6" name="Oval 1225"/>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7" name="Oval 1226"/>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8" name="Oval 1227"/>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29" name="Oval 1228"/>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0" name="Oval 1229"/>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1" name="Oval 1230"/>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2" name="Oval 1231"/>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3" name="Oval 1232"/>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4" name="Oval 1233"/>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5" name="Oval 1234"/>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6" name="Oval 1235"/>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7" name="Oval 1236"/>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8" name="Oval 1237"/>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39" name="Group 1238"/>
              <p:cNvGrpSpPr/>
              <p:nvPr/>
            </p:nvGrpSpPr>
            <p:grpSpPr>
              <a:xfrm>
                <a:off x="6426338" y="2995366"/>
                <a:ext cx="2141806" cy="108000"/>
                <a:chOff x="6806240" y="3200400"/>
                <a:chExt cx="2141806" cy="108000"/>
              </a:xfrm>
            </p:grpSpPr>
            <p:sp>
              <p:nvSpPr>
                <p:cNvPr id="1240" name="Oval 1239"/>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1" name="Oval 1240"/>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2" name="Oval 1241"/>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3" name="Oval 1242"/>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4" name="Oval 1243"/>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5" name="Oval 1244"/>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6" name="Oval 1245"/>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7" name="Oval 1246"/>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8" name="Oval 1247"/>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49" name="Oval 1248"/>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0" name="Oval 1249"/>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1" name="Oval 1250"/>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2" name="Oval 1251"/>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3" name="Oval 1252"/>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4" name="Oval 1253"/>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5" name="Oval 1254"/>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6" name="Oval 1255"/>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7" name="Oval 1256"/>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8" name="Oval 1257"/>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9" name="Oval 1258"/>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60" name="Group 1259"/>
              <p:cNvGrpSpPr/>
              <p:nvPr/>
            </p:nvGrpSpPr>
            <p:grpSpPr>
              <a:xfrm>
                <a:off x="6426338" y="3102852"/>
                <a:ext cx="2141806" cy="108000"/>
                <a:chOff x="6806240" y="3200400"/>
                <a:chExt cx="2141806" cy="108000"/>
              </a:xfrm>
            </p:grpSpPr>
            <p:sp>
              <p:nvSpPr>
                <p:cNvPr id="1261" name="Oval 1260"/>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2" name="Oval 1261"/>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3" name="Oval 1262"/>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4" name="Oval 1263"/>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5" name="Oval 1264"/>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6" name="Oval 1265"/>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7" name="Oval 1266"/>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8" name="Oval 1267"/>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9" name="Oval 1268"/>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70" name="Oval 1269"/>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71" name="Oval 1270"/>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72" name="Oval 1271"/>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73" name="Oval 1272"/>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74" name="Oval 1273"/>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75" name="Oval 1274"/>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76" name="Oval 1275"/>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77" name="Oval 1276"/>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78" name="Oval 1277"/>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79" name="Oval 1278"/>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0" name="Oval 1279"/>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281" name="Group 1280"/>
              <p:cNvGrpSpPr/>
              <p:nvPr/>
            </p:nvGrpSpPr>
            <p:grpSpPr>
              <a:xfrm>
                <a:off x="6426338" y="3210338"/>
                <a:ext cx="2141806" cy="108000"/>
                <a:chOff x="6806240" y="3200400"/>
                <a:chExt cx="2141806" cy="108000"/>
              </a:xfrm>
            </p:grpSpPr>
            <p:sp>
              <p:nvSpPr>
                <p:cNvPr id="1282" name="Oval 1281"/>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3" name="Oval 1282"/>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4" name="Oval 1283"/>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5" name="Oval 1284"/>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6" name="Oval 1285"/>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7" name="Oval 1286"/>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8" name="Oval 1287"/>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9" name="Oval 1288"/>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0" name="Oval 1289"/>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1" name="Oval 1290"/>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2" name="Oval 1291"/>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3" name="Oval 1292"/>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4" name="Oval 1293"/>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5" name="Oval 1294"/>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6" name="Oval 1295"/>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7" name="Oval 1296"/>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8" name="Oval 1297"/>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99" name="Oval 1298"/>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0" name="Oval 1299"/>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1" name="Oval 1300"/>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02" name="Group 1301"/>
              <p:cNvGrpSpPr/>
              <p:nvPr/>
            </p:nvGrpSpPr>
            <p:grpSpPr>
              <a:xfrm>
                <a:off x="6426338" y="3317824"/>
                <a:ext cx="2141806" cy="108000"/>
                <a:chOff x="6806240" y="3200400"/>
                <a:chExt cx="2141806" cy="108000"/>
              </a:xfrm>
            </p:grpSpPr>
            <p:sp>
              <p:nvSpPr>
                <p:cNvPr id="1303" name="Oval 1302"/>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4" name="Oval 1303"/>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5" name="Oval 1304"/>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6" name="Oval 1305"/>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7" name="Oval 1306"/>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8" name="Oval 1307"/>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09" name="Oval 1308"/>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0" name="Oval 1309"/>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1" name="Oval 1310"/>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2" name="Oval 1311"/>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3" name="Oval 1312"/>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4" name="Oval 1313"/>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5" name="Oval 1314"/>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6" name="Oval 1315"/>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7" name="Oval 1316"/>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8" name="Oval 1317"/>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9" name="Oval 1318"/>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0" name="Oval 1319"/>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1" name="Oval 1320"/>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2" name="Oval 1321"/>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23" name="Group 1322"/>
              <p:cNvGrpSpPr/>
              <p:nvPr/>
            </p:nvGrpSpPr>
            <p:grpSpPr>
              <a:xfrm>
                <a:off x="6426338" y="3425310"/>
                <a:ext cx="2141806" cy="108000"/>
                <a:chOff x="6806240" y="3200400"/>
                <a:chExt cx="2141806" cy="108000"/>
              </a:xfrm>
            </p:grpSpPr>
            <p:sp>
              <p:nvSpPr>
                <p:cNvPr id="1324" name="Oval 1323"/>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5" name="Oval 1324"/>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6" name="Oval 1325"/>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7" name="Oval 1326"/>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8" name="Oval 1327"/>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29" name="Oval 1328"/>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0" name="Oval 1329"/>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1" name="Oval 1330"/>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2" name="Oval 1331"/>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3" name="Oval 1332"/>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4" name="Oval 1333"/>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5" name="Oval 1334"/>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6" name="Oval 1335"/>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7" name="Oval 1336"/>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8" name="Oval 1337"/>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9" name="Oval 1338"/>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0" name="Oval 1339"/>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1" name="Oval 1340"/>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2" name="Oval 1341"/>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3" name="Oval 1342"/>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44" name="Group 1343"/>
              <p:cNvGrpSpPr/>
              <p:nvPr/>
            </p:nvGrpSpPr>
            <p:grpSpPr>
              <a:xfrm>
                <a:off x="6426338" y="3532796"/>
                <a:ext cx="2141806" cy="108000"/>
                <a:chOff x="6806240" y="3200400"/>
                <a:chExt cx="2141806" cy="108000"/>
              </a:xfrm>
            </p:grpSpPr>
            <p:sp>
              <p:nvSpPr>
                <p:cNvPr id="1345" name="Oval 1344"/>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6" name="Oval 1345"/>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7" name="Oval 1346"/>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8" name="Oval 1347"/>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9" name="Oval 1348"/>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0" name="Oval 1349"/>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1" name="Oval 1350"/>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2" name="Oval 1351"/>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3" name="Oval 1352"/>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4" name="Oval 1353"/>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5" name="Oval 1354"/>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6" name="Oval 1355"/>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7" name="Oval 1356"/>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8" name="Oval 1357"/>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59" name="Oval 1358"/>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0" name="Oval 1359"/>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1" name="Oval 1360"/>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2" name="Oval 1361"/>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3" name="Oval 1362"/>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4" name="Oval 1363"/>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65" name="Group 1364"/>
              <p:cNvGrpSpPr/>
              <p:nvPr/>
            </p:nvGrpSpPr>
            <p:grpSpPr>
              <a:xfrm>
                <a:off x="6426338" y="3640282"/>
                <a:ext cx="2141806" cy="108000"/>
                <a:chOff x="6806240" y="3200400"/>
                <a:chExt cx="2141806" cy="108000"/>
              </a:xfrm>
            </p:grpSpPr>
            <p:sp>
              <p:nvSpPr>
                <p:cNvPr id="1366" name="Oval 1365"/>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7" name="Oval 1366"/>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8" name="Oval 1367"/>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69" name="Oval 1368"/>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70" name="Oval 1369"/>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71" name="Oval 1370"/>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72" name="Oval 1371"/>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73" name="Oval 1372"/>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74" name="Oval 1373"/>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75" name="Oval 1374"/>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76" name="Oval 1375"/>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77" name="Oval 1376"/>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78" name="Oval 1377"/>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79" name="Oval 1378"/>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0" name="Oval 1379"/>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1" name="Oval 1380"/>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2" name="Oval 1381"/>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3" name="Oval 1382"/>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4" name="Oval 1383"/>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5" name="Oval 1384"/>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386" name="Group 1385"/>
              <p:cNvGrpSpPr/>
              <p:nvPr/>
            </p:nvGrpSpPr>
            <p:grpSpPr>
              <a:xfrm>
                <a:off x="6426338" y="3747768"/>
                <a:ext cx="2141806" cy="108000"/>
                <a:chOff x="6806240" y="3200400"/>
                <a:chExt cx="2141806" cy="108000"/>
              </a:xfrm>
            </p:grpSpPr>
            <p:sp>
              <p:nvSpPr>
                <p:cNvPr id="1387" name="Oval 1386"/>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8" name="Oval 1387"/>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89" name="Oval 1388"/>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0" name="Oval 1389"/>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1" name="Oval 1390"/>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2" name="Oval 1391"/>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3" name="Oval 1392"/>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4" name="Oval 1393"/>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5" name="Oval 1394"/>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6" name="Oval 1395"/>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7" name="Oval 1396"/>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8" name="Oval 1397"/>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99" name="Oval 1398"/>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0" name="Oval 1399"/>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1" name="Oval 1400"/>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2" name="Oval 1401"/>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3" name="Oval 1402"/>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4" name="Oval 1403"/>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5" name="Oval 1404"/>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6" name="Oval 1405"/>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07" name="Group 1406"/>
              <p:cNvGrpSpPr/>
              <p:nvPr/>
            </p:nvGrpSpPr>
            <p:grpSpPr>
              <a:xfrm>
                <a:off x="6426338" y="3855254"/>
                <a:ext cx="2141806" cy="108000"/>
                <a:chOff x="6806240" y="3200400"/>
                <a:chExt cx="2141806" cy="108000"/>
              </a:xfrm>
            </p:grpSpPr>
            <p:sp>
              <p:nvSpPr>
                <p:cNvPr id="1408" name="Oval 1407"/>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09" name="Oval 1408"/>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0" name="Oval 1409"/>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1" name="Oval 1410"/>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2" name="Oval 1411"/>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3" name="Oval 1412"/>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4" name="Oval 1413"/>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5" name="Oval 1414"/>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6" name="Oval 1415"/>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7" name="Oval 1416"/>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8" name="Oval 1417"/>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19" name="Oval 1418"/>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0" name="Oval 1419"/>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1" name="Oval 1420"/>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2" name="Oval 1421"/>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3" name="Oval 1422"/>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4" name="Oval 1423"/>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5" name="Oval 1424"/>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6" name="Oval 1425"/>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27" name="Oval 1426"/>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28" name="Group 1427"/>
              <p:cNvGrpSpPr/>
              <p:nvPr/>
            </p:nvGrpSpPr>
            <p:grpSpPr>
              <a:xfrm>
                <a:off x="6426338" y="3962740"/>
                <a:ext cx="2141806" cy="108000"/>
                <a:chOff x="6806240" y="3200400"/>
                <a:chExt cx="2141806" cy="108000"/>
              </a:xfrm>
            </p:grpSpPr>
            <p:sp>
              <p:nvSpPr>
                <p:cNvPr id="1429" name="Oval 1428"/>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0" name="Oval 1429"/>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1" name="Oval 1430"/>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2" name="Oval 1431"/>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3" name="Oval 1432"/>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4" name="Oval 1433"/>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5" name="Oval 1434"/>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6" name="Oval 1435"/>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7" name="Oval 1436"/>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8" name="Oval 1437"/>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39" name="Oval 1438"/>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0" name="Oval 1439"/>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1" name="Oval 1440"/>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2" name="Oval 1441"/>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3" name="Oval 1442"/>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4" name="Oval 1443"/>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5" name="Oval 1444"/>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6" name="Oval 1445"/>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7" name="Oval 1446"/>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48" name="Oval 1447"/>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49" name="Group 1448"/>
              <p:cNvGrpSpPr/>
              <p:nvPr/>
            </p:nvGrpSpPr>
            <p:grpSpPr>
              <a:xfrm>
                <a:off x="6426338" y="4070226"/>
                <a:ext cx="2141806" cy="108000"/>
                <a:chOff x="6806240" y="3200400"/>
                <a:chExt cx="2141806" cy="108000"/>
              </a:xfrm>
            </p:grpSpPr>
            <p:sp>
              <p:nvSpPr>
                <p:cNvPr id="1450" name="Oval 1449"/>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1" name="Oval 1450"/>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2" name="Oval 1451"/>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3" name="Oval 1452"/>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4" name="Oval 1453"/>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5" name="Oval 1454"/>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6" name="Oval 1455"/>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7" name="Oval 1456"/>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8" name="Oval 1457"/>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59" name="Oval 1458"/>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0" name="Oval 1459"/>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1" name="Oval 1460"/>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2" name="Oval 1461"/>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3" name="Oval 1462"/>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4" name="Oval 1463"/>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5" name="Oval 1464"/>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6" name="Oval 1465"/>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7" name="Oval 1466"/>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8" name="Oval 1467"/>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9" name="Oval 1468"/>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70" name="Group 1469"/>
              <p:cNvGrpSpPr/>
              <p:nvPr/>
            </p:nvGrpSpPr>
            <p:grpSpPr>
              <a:xfrm>
                <a:off x="6426338" y="4177712"/>
                <a:ext cx="2141806" cy="108000"/>
                <a:chOff x="6806240" y="3200400"/>
                <a:chExt cx="2141806" cy="108000"/>
              </a:xfrm>
            </p:grpSpPr>
            <p:sp>
              <p:nvSpPr>
                <p:cNvPr id="1471" name="Oval 1470"/>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2" name="Oval 1471"/>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3" name="Oval 1472"/>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4" name="Oval 1473"/>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5" name="Oval 1474"/>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6" name="Oval 1475"/>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7" name="Oval 1476"/>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8" name="Oval 1477"/>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79" name="Oval 1478"/>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0" name="Oval 1479"/>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1" name="Oval 1480"/>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2" name="Oval 1481"/>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3" name="Oval 1482"/>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4" name="Oval 1483"/>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5" name="Oval 1484"/>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6" name="Oval 1485"/>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7" name="Oval 1486"/>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8" name="Oval 1487"/>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89" name="Oval 1488"/>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0" name="Oval 1489"/>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491" name="Group 1490"/>
              <p:cNvGrpSpPr/>
              <p:nvPr/>
            </p:nvGrpSpPr>
            <p:grpSpPr>
              <a:xfrm>
                <a:off x="6426338" y="4285198"/>
                <a:ext cx="2141806" cy="108000"/>
                <a:chOff x="6806240" y="3200400"/>
                <a:chExt cx="2141806" cy="108000"/>
              </a:xfrm>
            </p:grpSpPr>
            <p:sp>
              <p:nvSpPr>
                <p:cNvPr id="1492" name="Oval 1491"/>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3" name="Oval 1492"/>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4" name="Oval 1493"/>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5" name="Oval 1494"/>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6" name="Oval 1495"/>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7" name="Oval 1496"/>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8" name="Oval 1497"/>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99" name="Oval 1498"/>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0" name="Oval 1499"/>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1" name="Oval 1500"/>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2" name="Oval 1501"/>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3" name="Oval 1502"/>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4" name="Oval 1503"/>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5" name="Oval 1504"/>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6" name="Oval 1505"/>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7" name="Oval 1506"/>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8" name="Oval 1507"/>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09" name="Oval 1508"/>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0" name="Oval 1509"/>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1" name="Oval 1510"/>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12" name="Group 1511"/>
              <p:cNvGrpSpPr/>
              <p:nvPr/>
            </p:nvGrpSpPr>
            <p:grpSpPr>
              <a:xfrm>
                <a:off x="6426338" y="4392684"/>
                <a:ext cx="2141806" cy="108000"/>
                <a:chOff x="6806240" y="3200400"/>
                <a:chExt cx="2141806" cy="108000"/>
              </a:xfrm>
            </p:grpSpPr>
            <p:sp>
              <p:nvSpPr>
                <p:cNvPr id="1513" name="Oval 1512"/>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4" name="Oval 1513"/>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5" name="Oval 1514"/>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6" name="Oval 1515"/>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7" name="Oval 1516"/>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8" name="Oval 1517"/>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19" name="Oval 1518"/>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0" name="Oval 1519"/>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1" name="Oval 1520"/>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2" name="Oval 1521"/>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3" name="Oval 1522"/>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4" name="Oval 1523"/>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5" name="Oval 1524"/>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6" name="Oval 1525"/>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7" name="Oval 1526"/>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8" name="Oval 1527"/>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9" name="Oval 1528"/>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0" name="Oval 1529"/>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1" name="Oval 1530"/>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2" name="Oval 1531"/>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33" name="Group 1532"/>
              <p:cNvGrpSpPr/>
              <p:nvPr/>
            </p:nvGrpSpPr>
            <p:grpSpPr>
              <a:xfrm>
                <a:off x="6426338" y="4500170"/>
                <a:ext cx="2141806" cy="108000"/>
                <a:chOff x="6806240" y="3200400"/>
                <a:chExt cx="2141806" cy="108000"/>
              </a:xfrm>
            </p:grpSpPr>
            <p:sp>
              <p:nvSpPr>
                <p:cNvPr id="1534" name="Oval 1533"/>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5" name="Oval 1534"/>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6" name="Oval 1535"/>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7" name="Oval 1536"/>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8" name="Oval 1537"/>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9" name="Oval 1538"/>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0" name="Oval 1539"/>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1" name="Oval 1540"/>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2" name="Oval 1541"/>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3" name="Oval 1542"/>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4" name="Oval 1543"/>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5" name="Oval 1544"/>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6" name="Oval 1545"/>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7" name="Oval 1546"/>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8" name="Oval 1547"/>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49" name="Oval 1548"/>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0" name="Oval 1549"/>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1" name="Oval 1550"/>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2" name="Oval 1551"/>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3" name="Oval 1552"/>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54" name="Group 1553"/>
              <p:cNvGrpSpPr/>
              <p:nvPr/>
            </p:nvGrpSpPr>
            <p:grpSpPr>
              <a:xfrm>
                <a:off x="6426338" y="4607656"/>
                <a:ext cx="2141806" cy="108000"/>
                <a:chOff x="6806240" y="3200400"/>
                <a:chExt cx="2141806" cy="108000"/>
              </a:xfrm>
            </p:grpSpPr>
            <p:sp>
              <p:nvSpPr>
                <p:cNvPr id="1555" name="Oval 1554"/>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6" name="Oval 1555"/>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7" name="Oval 1556"/>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8" name="Oval 1557"/>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59" name="Oval 1558"/>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60" name="Oval 1559"/>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61" name="Oval 1560"/>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62" name="Oval 1561"/>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63" name="Oval 1562"/>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64" name="Oval 1563"/>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65" name="Oval 1564"/>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66" name="Oval 1565"/>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67" name="Oval 1566"/>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68" name="Oval 1567"/>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69" name="Oval 1568"/>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0" name="Oval 1569"/>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1" name="Oval 1570"/>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2" name="Oval 1571"/>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3" name="Oval 1572"/>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4" name="Oval 1573"/>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75" name="Group 1574"/>
              <p:cNvGrpSpPr/>
              <p:nvPr/>
            </p:nvGrpSpPr>
            <p:grpSpPr>
              <a:xfrm>
                <a:off x="6426338" y="4715142"/>
                <a:ext cx="2141806" cy="108000"/>
                <a:chOff x="6806240" y="3200400"/>
                <a:chExt cx="2141806" cy="108000"/>
              </a:xfrm>
            </p:grpSpPr>
            <p:sp>
              <p:nvSpPr>
                <p:cNvPr id="1576" name="Oval 1575"/>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7" name="Oval 1576"/>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8" name="Oval 1577"/>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79" name="Oval 1578"/>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0" name="Oval 1579"/>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1" name="Oval 1580"/>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2" name="Oval 1581"/>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3" name="Oval 1582"/>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4" name="Oval 1583"/>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5" name="Oval 1584"/>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6" name="Oval 1585"/>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7" name="Oval 1586"/>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8" name="Oval 1587"/>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89" name="Oval 1588"/>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90" name="Oval 1589"/>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91" name="Oval 1590"/>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92" name="Oval 1591"/>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93" name="Oval 1592"/>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94" name="Oval 1593"/>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95" name="Oval 1594"/>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96" name="Group 1595"/>
              <p:cNvGrpSpPr/>
              <p:nvPr/>
            </p:nvGrpSpPr>
            <p:grpSpPr>
              <a:xfrm>
                <a:off x="6426338" y="4822628"/>
                <a:ext cx="2141806" cy="108000"/>
                <a:chOff x="6806240" y="3200400"/>
                <a:chExt cx="2141806" cy="108000"/>
              </a:xfrm>
            </p:grpSpPr>
            <p:sp>
              <p:nvSpPr>
                <p:cNvPr id="1597" name="Oval 1596"/>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98" name="Oval 1597"/>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99" name="Oval 1598"/>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0" name="Oval 1599"/>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1" name="Oval 1600"/>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2" name="Oval 1601"/>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3" name="Oval 1602"/>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4" name="Oval 1603"/>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5" name="Oval 1604"/>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6" name="Oval 1605"/>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7" name="Oval 1606"/>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8" name="Oval 1607"/>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09" name="Oval 1608"/>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10" name="Oval 1609"/>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11" name="Oval 1610"/>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12" name="Oval 1611"/>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13" name="Oval 1612"/>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14" name="Oval 1613"/>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15" name="Oval 1614"/>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16" name="Oval 1615"/>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617" name="Group 1616"/>
              <p:cNvGrpSpPr/>
              <p:nvPr/>
            </p:nvGrpSpPr>
            <p:grpSpPr>
              <a:xfrm>
                <a:off x="6426338" y="4930114"/>
                <a:ext cx="2141806" cy="108000"/>
                <a:chOff x="6806240" y="3200400"/>
                <a:chExt cx="2141806" cy="108000"/>
              </a:xfrm>
            </p:grpSpPr>
            <p:sp>
              <p:nvSpPr>
                <p:cNvPr id="1618" name="Oval 1617"/>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19" name="Oval 1618"/>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0" name="Oval 1619"/>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1" name="Oval 1620"/>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2" name="Oval 1621"/>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3" name="Oval 1622"/>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4" name="Oval 1623"/>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5" name="Oval 1624"/>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6" name="Oval 1625"/>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7" name="Oval 1626"/>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8" name="Oval 1627"/>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29" name="Oval 1628"/>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30" name="Oval 1629"/>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31" name="Oval 1630"/>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32" name="Oval 1631"/>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33" name="Oval 1632"/>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34" name="Oval 1633"/>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35" name="Oval 1634"/>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36" name="Oval 1635"/>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37" name="Oval 1636"/>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638" name="Group 1637"/>
              <p:cNvGrpSpPr/>
              <p:nvPr/>
            </p:nvGrpSpPr>
            <p:grpSpPr>
              <a:xfrm>
                <a:off x="6426338" y="5037600"/>
                <a:ext cx="2141806" cy="108000"/>
                <a:chOff x="6806240" y="3200400"/>
                <a:chExt cx="2141806" cy="108000"/>
              </a:xfrm>
            </p:grpSpPr>
            <p:sp>
              <p:nvSpPr>
                <p:cNvPr id="1639" name="Oval 1638"/>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0" name="Oval 1639"/>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1" name="Oval 1640"/>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2" name="Oval 1641"/>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3" name="Oval 1642"/>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4" name="Oval 1643"/>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5" name="Oval 1644"/>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6" name="Oval 1645"/>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7" name="Oval 1646"/>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8" name="Oval 1647"/>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49" name="Oval 1648"/>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0" name="Oval 1649"/>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1" name="Oval 1650"/>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2" name="Oval 1651"/>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3" name="Oval 1652"/>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4" name="Oval 1653"/>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5" name="Oval 1654"/>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6" name="Oval 1655"/>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7" name="Oval 1656"/>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58" name="Oval 1657"/>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659" name="Group 1658"/>
              <p:cNvGrpSpPr/>
              <p:nvPr/>
            </p:nvGrpSpPr>
            <p:grpSpPr>
              <a:xfrm>
                <a:off x="6426338" y="5145086"/>
                <a:ext cx="2141806" cy="108000"/>
                <a:chOff x="6806240" y="3200400"/>
                <a:chExt cx="2141806" cy="108000"/>
              </a:xfrm>
            </p:grpSpPr>
            <p:sp>
              <p:nvSpPr>
                <p:cNvPr id="1660" name="Oval 1659"/>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1" name="Oval 1660"/>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2" name="Oval 1661"/>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3" name="Oval 1662"/>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4" name="Oval 1663"/>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5" name="Oval 1664"/>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6" name="Oval 1665"/>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7" name="Oval 1666"/>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8" name="Oval 1667"/>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69" name="Oval 1668"/>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70" name="Oval 1669"/>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71" name="Oval 1670"/>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72" name="Oval 1671"/>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73" name="Oval 1672"/>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74" name="Oval 1673"/>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75" name="Oval 1674"/>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76" name="Oval 1675"/>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77" name="Oval 1676"/>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78" name="Oval 1677"/>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79" name="Oval 1678"/>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680" name="Group 1679"/>
              <p:cNvGrpSpPr/>
              <p:nvPr/>
            </p:nvGrpSpPr>
            <p:grpSpPr>
              <a:xfrm>
                <a:off x="6426338" y="5252572"/>
                <a:ext cx="2141806" cy="108000"/>
                <a:chOff x="6806240" y="3200400"/>
                <a:chExt cx="2141806" cy="108000"/>
              </a:xfrm>
            </p:grpSpPr>
            <p:sp>
              <p:nvSpPr>
                <p:cNvPr id="1681" name="Oval 1680"/>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2" name="Oval 1681"/>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3" name="Oval 1682"/>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4" name="Oval 1683"/>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5" name="Oval 1684"/>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6" name="Oval 1685"/>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7" name="Oval 1686"/>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8" name="Oval 1687"/>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89" name="Oval 1688"/>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0" name="Oval 1689"/>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1" name="Oval 1690"/>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2" name="Oval 1691"/>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3" name="Oval 1692"/>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4" name="Oval 1693"/>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5" name="Oval 1694"/>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6" name="Oval 1695"/>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7" name="Oval 1696"/>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8" name="Oval 1697"/>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99" name="Oval 1698"/>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00" name="Oval 1699"/>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01" name="Group 1700"/>
              <p:cNvGrpSpPr/>
              <p:nvPr/>
            </p:nvGrpSpPr>
            <p:grpSpPr>
              <a:xfrm>
                <a:off x="6426338" y="5360058"/>
                <a:ext cx="2141806" cy="108000"/>
                <a:chOff x="6806240" y="3200400"/>
                <a:chExt cx="2141806" cy="108000"/>
              </a:xfrm>
            </p:grpSpPr>
            <p:sp>
              <p:nvSpPr>
                <p:cNvPr id="1702" name="Oval 1701"/>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03" name="Oval 1702"/>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04" name="Oval 1703"/>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05" name="Oval 1704"/>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06" name="Oval 1705"/>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07" name="Oval 1706"/>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08" name="Oval 1707"/>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09" name="Oval 1708"/>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0" name="Oval 1709"/>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1" name="Oval 1710"/>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2" name="Oval 1711"/>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3" name="Oval 1712"/>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4" name="Oval 1713"/>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5" name="Oval 1714"/>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6" name="Oval 1715"/>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7" name="Oval 1716"/>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8" name="Oval 1717"/>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19" name="Oval 1718"/>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20" name="Oval 1719"/>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21" name="Oval 1720"/>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22" name="Group 1721"/>
              <p:cNvGrpSpPr/>
              <p:nvPr/>
            </p:nvGrpSpPr>
            <p:grpSpPr>
              <a:xfrm>
                <a:off x="6426338" y="5467544"/>
                <a:ext cx="2141806" cy="108000"/>
                <a:chOff x="6806240" y="3200400"/>
                <a:chExt cx="2141806" cy="108000"/>
              </a:xfrm>
            </p:grpSpPr>
            <p:sp>
              <p:nvSpPr>
                <p:cNvPr id="1723" name="Oval 1722"/>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24" name="Oval 1723"/>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25" name="Oval 1724"/>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26" name="Oval 1725"/>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27" name="Oval 1726"/>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28" name="Oval 1727"/>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29" name="Oval 1728"/>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0" name="Oval 1729"/>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1" name="Oval 1730"/>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2" name="Oval 1731"/>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3" name="Oval 1732"/>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4" name="Oval 1733"/>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5" name="Oval 1734"/>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6" name="Oval 1735"/>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7" name="Oval 1736"/>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8" name="Oval 1737"/>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39" name="Oval 1738"/>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0" name="Oval 1739"/>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1" name="Oval 1740"/>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2" name="Oval 1741"/>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43" name="Group 1742"/>
              <p:cNvGrpSpPr/>
              <p:nvPr/>
            </p:nvGrpSpPr>
            <p:grpSpPr>
              <a:xfrm>
                <a:off x="6426338" y="5575030"/>
                <a:ext cx="2141806" cy="108000"/>
                <a:chOff x="6806240" y="3200400"/>
                <a:chExt cx="2141806" cy="108000"/>
              </a:xfrm>
            </p:grpSpPr>
            <p:sp>
              <p:nvSpPr>
                <p:cNvPr id="1744" name="Oval 1743"/>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5" name="Oval 1744"/>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6" name="Oval 1745"/>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7" name="Oval 1746"/>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8" name="Oval 1747"/>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49" name="Oval 1748"/>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50" name="Oval 1749"/>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51" name="Oval 1750"/>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52" name="Oval 1751"/>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53" name="Oval 1752"/>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54" name="Oval 1753"/>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55" name="Oval 1754"/>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56" name="Oval 1755"/>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57" name="Oval 1756"/>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58" name="Oval 1757"/>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59" name="Oval 1758"/>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60" name="Oval 1759"/>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61" name="Oval 1760"/>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62" name="Oval 1761"/>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63" name="Oval 1762"/>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64" name="Group 1763"/>
              <p:cNvGrpSpPr/>
              <p:nvPr/>
            </p:nvGrpSpPr>
            <p:grpSpPr>
              <a:xfrm>
                <a:off x="6426338" y="5682516"/>
                <a:ext cx="2141806" cy="108000"/>
                <a:chOff x="6806240" y="3200400"/>
                <a:chExt cx="2141806" cy="108000"/>
              </a:xfrm>
            </p:grpSpPr>
            <p:sp>
              <p:nvSpPr>
                <p:cNvPr id="1765" name="Oval 1764"/>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66" name="Oval 1765"/>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67" name="Oval 1766"/>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68" name="Oval 1767"/>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69" name="Oval 1768"/>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70" name="Oval 1769"/>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71" name="Oval 1770"/>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72" name="Oval 1771"/>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73" name="Oval 1772"/>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74" name="Oval 1773"/>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75" name="Oval 1774"/>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76" name="Oval 1775"/>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77" name="Oval 1776"/>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78" name="Oval 1777"/>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79" name="Oval 1778"/>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80" name="Oval 1779"/>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81" name="Oval 1780"/>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82" name="Oval 1781"/>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83" name="Oval 1782"/>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84" name="Oval 1783"/>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785" name="Group 1784"/>
              <p:cNvGrpSpPr/>
              <p:nvPr/>
            </p:nvGrpSpPr>
            <p:grpSpPr>
              <a:xfrm>
                <a:off x="6426338" y="5790002"/>
                <a:ext cx="2141806" cy="108000"/>
                <a:chOff x="6806240" y="3200400"/>
                <a:chExt cx="2141806" cy="108000"/>
              </a:xfrm>
            </p:grpSpPr>
            <p:sp>
              <p:nvSpPr>
                <p:cNvPr id="1786" name="Oval 1785"/>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87" name="Oval 1786"/>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88" name="Oval 1787"/>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89" name="Oval 1788"/>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90" name="Oval 1789"/>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91" name="Oval 1790"/>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92" name="Oval 1791"/>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93" name="Oval 1792"/>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94" name="Oval 1793"/>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95" name="Oval 1794"/>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96" name="Oval 1795"/>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97" name="Oval 1796"/>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98" name="Oval 1797"/>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99" name="Oval 1798"/>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00" name="Oval 1799"/>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01" name="Oval 1800"/>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02" name="Oval 1801"/>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03" name="Oval 1802"/>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04" name="Oval 1803"/>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05" name="Oval 1804"/>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06" name="Group 1805"/>
              <p:cNvGrpSpPr/>
              <p:nvPr/>
            </p:nvGrpSpPr>
            <p:grpSpPr>
              <a:xfrm>
                <a:off x="6426338" y="5897488"/>
                <a:ext cx="2141806" cy="108000"/>
                <a:chOff x="6806240" y="3200400"/>
                <a:chExt cx="2141806" cy="108000"/>
              </a:xfrm>
            </p:grpSpPr>
            <p:sp>
              <p:nvSpPr>
                <p:cNvPr id="1807" name="Oval 1806"/>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08" name="Oval 1807"/>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09" name="Oval 1808"/>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10" name="Oval 1809"/>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11" name="Oval 1810"/>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12" name="Oval 1811"/>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13" name="Oval 1812"/>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14" name="Oval 1813"/>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15" name="Oval 1814"/>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16" name="Oval 1815"/>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17" name="Oval 1816"/>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18" name="Oval 1817"/>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19" name="Oval 1818"/>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20" name="Oval 1819"/>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21" name="Oval 1820"/>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22" name="Oval 1821"/>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23" name="Oval 1822"/>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24" name="Oval 1823"/>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25" name="Oval 1824"/>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26" name="Oval 1825"/>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27" name="Group 1826"/>
              <p:cNvGrpSpPr/>
              <p:nvPr/>
            </p:nvGrpSpPr>
            <p:grpSpPr>
              <a:xfrm>
                <a:off x="6426338" y="6004974"/>
                <a:ext cx="2141806" cy="108000"/>
                <a:chOff x="6806240" y="3200400"/>
                <a:chExt cx="2141806" cy="108000"/>
              </a:xfrm>
            </p:grpSpPr>
            <p:sp>
              <p:nvSpPr>
                <p:cNvPr id="1828" name="Oval 1827"/>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29" name="Oval 1828"/>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30" name="Oval 1829"/>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31" name="Oval 1830"/>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32" name="Oval 1831"/>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33" name="Oval 1832"/>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34" name="Oval 1833"/>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35" name="Oval 1834"/>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36" name="Oval 1835"/>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37" name="Oval 1836"/>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38" name="Oval 1837"/>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39" name="Oval 1838"/>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40" name="Oval 1839"/>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41" name="Oval 1840"/>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42" name="Oval 1841"/>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43" name="Oval 1842"/>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44" name="Oval 1843"/>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45" name="Oval 1844"/>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46" name="Oval 1845"/>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47" name="Oval 1846"/>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48" name="Group 1847"/>
              <p:cNvGrpSpPr/>
              <p:nvPr/>
            </p:nvGrpSpPr>
            <p:grpSpPr>
              <a:xfrm>
                <a:off x="6426338" y="6112460"/>
                <a:ext cx="2141806" cy="108000"/>
                <a:chOff x="6806240" y="3200400"/>
                <a:chExt cx="2141806" cy="108000"/>
              </a:xfrm>
            </p:grpSpPr>
            <p:sp>
              <p:nvSpPr>
                <p:cNvPr id="1849" name="Oval 1848"/>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50" name="Oval 1849"/>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51" name="Oval 1850"/>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52" name="Oval 1851"/>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53" name="Oval 1852"/>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54" name="Oval 1853"/>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55" name="Oval 1854"/>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56" name="Oval 1855"/>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57" name="Oval 1856"/>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58" name="Oval 1857"/>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59" name="Oval 1858"/>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60" name="Oval 1859"/>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61" name="Oval 1860"/>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62" name="Oval 1861"/>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63" name="Oval 1862"/>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64" name="Oval 1863"/>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65" name="Oval 1864"/>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66" name="Oval 1865"/>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67" name="Oval 1866"/>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68" name="Oval 1867"/>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69" name="Group 1868"/>
              <p:cNvGrpSpPr/>
              <p:nvPr/>
            </p:nvGrpSpPr>
            <p:grpSpPr>
              <a:xfrm>
                <a:off x="6426338" y="6219946"/>
                <a:ext cx="2141806" cy="108000"/>
                <a:chOff x="6806240" y="3200400"/>
                <a:chExt cx="2141806" cy="108000"/>
              </a:xfrm>
            </p:grpSpPr>
            <p:sp>
              <p:nvSpPr>
                <p:cNvPr id="1870" name="Oval 1869"/>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71" name="Oval 1870"/>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72" name="Oval 1871"/>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73" name="Oval 1872"/>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74" name="Oval 1873"/>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75" name="Oval 1874"/>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76" name="Oval 1875"/>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77" name="Oval 1876"/>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78" name="Oval 1877"/>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79" name="Oval 1878"/>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80" name="Oval 1879"/>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81" name="Oval 1880"/>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82" name="Oval 1881"/>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83" name="Oval 1882"/>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84" name="Oval 1883"/>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85" name="Oval 1884"/>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86" name="Oval 1885"/>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87" name="Oval 1886"/>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88" name="Oval 1887"/>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89" name="Oval 1888"/>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890" name="Group 1889"/>
              <p:cNvGrpSpPr/>
              <p:nvPr/>
            </p:nvGrpSpPr>
            <p:grpSpPr>
              <a:xfrm>
                <a:off x="6426338" y="6327432"/>
                <a:ext cx="2141806" cy="108000"/>
                <a:chOff x="6806240" y="3200400"/>
                <a:chExt cx="2141806" cy="108000"/>
              </a:xfrm>
            </p:grpSpPr>
            <p:sp>
              <p:nvSpPr>
                <p:cNvPr id="1891" name="Oval 1890"/>
                <p:cNvSpPr>
                  <a:spLocks noChangeAspect="1"/>
                </p:cNvSpPr>
                <p:nvPr/>
              </p:nvSpPr>
              <p:spPr>
                <a:xfrm>
                  <a:off x="680624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92" name="Oval 1891"/>
                <p:cNvSpPr>
                  <a:spLocks noChangeAspect="1"/>
                </p:cNvSpPr>
                <p:nvPr/>
              </p:nvSpPr>
              <p:spPr>
                <a:xfrm>
                  <a:off x="691328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93" name="Oval 1892"/>
                <p:cNvSpPr>
                  <a:spLocks noChangeAspect="1"/>
                </p:cNvSpPr>
                <p:nvPr/>
              </p:nvSpPr>
              <p:spPr>
                <a:xfrm>
                  <a:off x="702032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94" name="Oval 1893"/>
                <p:cNvSpPr>
                  <a:spLocks noChangeAspect="1"/>
                </p:cNvSpPr>
                <p:nvPr/>
              </p:nvSpPr>
              <p:spPr>
                <a:xfrm>
                  <a:off x="712736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95" name="Oval 1894"/>
                <p:cNvSpPr>
                  <a:spLocks noChangeAspect="1"/>
                </p:cNvSpPr>
                <p:nvPr/>
              </p:nvSpPr>
              <p:spPr>
                <a:xfrm>
                  <a:off x="723440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96" name="Oval 1895"/>
                <p:cNvSpPr>
                  <a:spLocks noChangeAspect="1"/>
                </p:cNvSpPr>
                <p:nvPr/>
              </p:nvSpPr>
              <p:spPr>
                <a:xfrm>
                  <a:off x="734145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97" name="Oval 1896"/>
                <p:cNvSpPr>
                  <a:spLocks noChangeAspect="1"/>
                </p:cNvSpPr>
                <p:nvPr/>
              </p:nvSpPr>
              <p:spPr>
                <a:xfrm>
                  <a:off x="744849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98" name="Oval 1897"/>
                <p:cNvSpPr>
                  <a:spLocks noChangeAspect="1"/>
                </p:cNvSpPr>
                <p:nvPr/>
              </p:nvSpPr>
              <p:spPr>
                <a:xfrm>
                  <a:off x="755553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99" name="Oval 1898"/>
                <p:cNvSpPr>
                  <a:spLocks noChangeAspect="1"/>
                </p:cNvSpPr>
                <p:nvPr/>
              </p:nvSpPr>
              <p:spPr>
                <a:xfrm>
                  <a:off x="766257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00" name="Oval 1899"/>
                <p:cNvSpPr>
                  <a:spLocks noChangeAspect="1"/>
                </p:cNvSpPr>
                <p:nvPr/>
              </p:nvSpPr>
              <p:spPr>
                <a:xfrm>
                  <a:off x="776961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01" name="Oval 1900"/>
                <p:cNvSpPr>
                  <a:spLocks noChangeAspect="1"/>
                </p:cNvSpPr>
                <p:nvPr/>
              </p:nvSpPr>
              <p:spPr>
                <a:xfrm>
                  <a:off x="787666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02" name="Oval 1901"/>
                <p:cNvSpPr>
                  <a:spLocks noChangeAspect="1"/>
                </p:cNvSpPr>
                <p:nvPr/>
              </p:nvSpPr>
              <p:spPr>
                <a:xfrm>
                  <a:off x="798370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03" name="Oval 1902"/>
                <p:cNvSpPr>
                  <a:spLocks noChangeAspect="1"/>
                </p:cNvSpPr>
                <p:nvPr/>
              </p:nvSpPr>
              <p:spPr>
                <a:xfrm>
                  <a:off x="809074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04" name="Oval 1903"/>
                <p:cNvSpPr>
                  <a:spLocks noChangeAspect="1"/>
                </p:cNvSpPr>
                <p:nvPr/>
              </p:nvSpPr>
              <p:spPr>
                <a:xfrm>
                  <a:off x="819778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05" name="Oval 1904"/>
                <p:cNvSpPr>
                  <a:spLocks noChangeAspect="1"/>
                </p:cNvSpPr>
                <p:nvPr/>
              </p:nvSpPr>
              <p:spPr>
                <a:xfrm>
                  <a:off x="8304828"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06" name="Oval 1905"/>
                <p:cNvSpPr>
                  <a:spLocks noChangeAspect="1"/>
                </p:cNvSpPr>
                <p:nvPr/>
              </p:nvSpPr>
              <p:spPr>
                <a:xfrm>
                  <a:off x="8411870"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07" name="Oval 1906"/>
                <p:cNvSpPr>
                  <a:spLocks noChangeAspect="1"/>
                </p:cNvSpPr>
                <p:nvPr/>
              </p:nvSpPr>
              <p:spPr>
                <a:xfrm>
                  <a:off x="8518912"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08" name="Oval 1907"/>
                <p:cNvSpPr>
                  <a:spLocks noChangeAspect="1"/>
                </p:cNvSpPr>
                <p:nvPr/>
              </p:nvSpPr>
              <p:spPr>
                <a:xfrm>
                  <a:off x="8625954"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09" name="Oval 1908"/>
                <p:cNvSpPr>
                  <a:spLocks noChangeAspect="1"/>
                </p:cNvSpPr>
                <p:nvPr/>
              </p:nvSpPr>
              <p:spPr>
                <a:xfrm>
                  <a:off x="873299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10" name="Oval 1909"/>
                <p:cNvSpPr>
                  <a:spLocks noChangeAspect="1"/>
                </p:cNvSpPr>
                <p:nvPr/>
              </p:nvSpPr>
              <p:spPr>
                <a:xfrm>
                  <a:off x="8840046" y="3200400"/>
                  <a:ext cx="108000" cy="108000"/>
                </a:xfrm>
                <a:prstGeom prst="ellipse">
                  <a:avLst/>
                </a:prstGeom>
                <a:solidFill>
                  <a:srgbClr val="4FD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1912" name="TextBox 1911"/>
            <p:cNvSpPr txBox="1"/>
            <p:nvPr/>
          </p:nvSpPr>
          <p:spPr>
            <a:xfrm>
              <a:off x="6503987" y="6309121"/>
              <a:ext cx="2259013" cy="584775"/>
            </a:xfrm>
            <a:prstGeom prst="rect">
              <a:avLst/>
            </a:prstGeom>
            <a:noFill/>
          </p:spPr>
          <p:txBody>
            <a:bodyPr wrap="square" rtlCol="0">
              <a:spAutoFit/>
            </a:bodyPr>
            <a:lstStyle/>
            <a:p>
              <a:pPr algn="ctr"/>
              <a:r>
                <a:rPr lang="en-CA" sz="1600" dirty="0" smtClean="0"/>
                <a:t>200,000,000 Proteins in the world</a:t>
              </a:r>
              <a:endParaRPr lang="en-IN" sz="1600" dirty="0"/>
            </a:p>
          </p:txBody>
        </p:sp>
        <p:pic>
          <p:nvPicPr>
            <p:cNvPr id="1918" name="Picture 2" descr="Free Earth Clipart Transparent, Download Free Clip Art, Free Clip Art on  Clipart Librar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3893" y="3391387"/>
              <a:ext cx="1219200" cy="1216819"/>
            </a:xfrm>
            <a:prstGeom prst="rect">
              <a:avLst/>
            </a:prstGeom>
            <a:noFill/>
            <a:extLst>
              <a:ext uri="{909E8E84-426E-40DD-AFC4-6F175D3DCCD1}">
                <a14:hiddenFill xmlns:a14="http://schemas.microsoft.com/office/drawing/2010/main">
                  <a:solidFill>
                    <a:srgbClr val="FFFFFF"/>
                  </a:solidFill>
                </a14:hiddenFill>
              </a:ext>
            </a:extLst>
          </p:spPr>
        </p:pic>
      </p:grpSp>
      <p:sp>
        <p:nvSpPr>
          <p:cNvPr id="1914" name="TextBox 4"/>
          <p:cNvSpPr txBox="1">
            <a:spLocks noChangeArrowheads="1"/>
          </p:cNvSpPr>
          <p:nvPr/>
        </p:nvSpPr>
        <p:spPr bwMode="auto">
          <a:xfrm>
            <a:off x="895350" y="152400"/>
            <a:ext cx="73533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dirty="0" smtClean="0">
                <a:solidFill>
                  <a:srgbClr val="C00000"/>
                </a:solidFill>
                <a:latin typeface="Arial" panose="020B0604020202020204" pitchFamily="34" charset="0"/>
                <a:cs typeface="Arial" panose="020B0604020202020204" pitchFamily="34" charset="0"/>
              </a:rPr>
              <a:t>Important questions on Protein Folding</a:t>
            </a:r>
            <a:endParaRPr lang="en-US" altLang="en-US" dirty="0">
              <a:solidFill>
                <a:srgbClr val="C00000"/>
              </a:solidFill>
              <a:latin typeface="Arial" panose="020B0604020202020204" pitchFamily="34" charset="0"/>
              <a:cs typeface="Arial" panose="020B0604020202020204" pitchFamily="34" charset="0"/>
            </a:endParaRPr>
          </a:p>
        </p:txBody>
      </p:sp>
      <p:grpSp>
        <p:nvGrpSpPr>
          <p:cNvPr id="6" name="Group 5"/>
          <p:cNvGrpSpPr/>
          <p:nvPr/>
        </p:nvGrpSpPr>
        <p:grpSpPr>
          <a:xfrm>
            <a:off x="6562724" y="4995431"/>
            <a:ext cx="1755188" cy="1325789"/>
            <a:chOff x="6562724" y="4995431"/>
            <a:chExt cx="1755188" cy="1325789"/>
          </a:xfrm>
        </p:grpSpPr>
        <p:sp>
          <p:nvSpPr>
            <p:cNvPr id="3" name="TextBox 2"/>
            <p:cNvSpPr txBox="1"/>
            <p:nvPr/>
          </p:nvSpPr>
          <p:spPr>
            <a:xfrm>
              <a:off x="6934200" y="4995431"/>
              <a:ext cx="1383712" cy="461665"/>
            </a:xfrm>
            <a:prstGeom prst="rect">
              <a:avLst/>
            </a:prstGeom>
            <a:noFill/>
          </p:spPr>
          <p:txBody>
            <a:bodyPr wrap="none" rtlCol="0">
              <a:spAutoFit/>
            </a:bodyPr>
            <a:lstStyle/>
            <a:p>
              <a:r>
                <a:rPr lang="en-CA" sz="2400" b="1" dirty="0" smtClean="0">
                  <a:solidFill>
                    <a:srgbClr val="C00000"/>
                  </a:solidFill>
                </a:rPr>
                <a:t>1,72,807</a:t>
              </a:r>
              <a:endParaRPr lang="en-IN" sz="2400" b="1" dirty="0">
                <a:solidFill>
                  <a:srgbClr val="C00000"/>
                </a:solidFill>
              </a:endParaRPr>
            </a:p>
          </p:txBody>
        </p:sp>
        <p:sp>
          <p:nvSpPr>
            <p:cNvPr id="4" name="Rounded Rectangle 3"/>
            <p:cNvSpPr/>
            <p:nvPr/>
          </p:nvSpPr>
          <p:spPr>
            <a:xfrm>
              <a:off x="6562724" y="6213220"/>
              <a:ext cx="752475" cy="108000"/>
            </a:xfrm>
            <a:prstGeom prst="roundRect">
              <a:avLst/>
            </a:prstGeom>
            <a:solidFill>
              <a:srgbClr val="C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TextBox 6"/>
          <p:cNvSpPr txBox="1">
            <a:spLocks noChangeArrowheads="1"/>
          </p:cNvSpPr>
          <p:nvPr/>
        </p:nvSpPr>
        <p:spPr bwMode="auto">
          <a:xfrm>
            <a:off x="103853" y="625148"/>
            <a:ext cx="8936294" cy="189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nSpc>
                <a:spcPct val="150000"/>
              </a:lnSpc>
              <a:spcBef>
                <a:spcPct val="0"/>
              </a:spcBef>
              <a:buFontTx/>
              <a:buNone/>
            </a:pPr>
            <a:r>
              <a:rPr lang="en-CA" altLang="en-US" sz="2400" b="1" dirty="0">
                <a:latin typeface="Arial" panose="020B0604020202020204" pitchFamily="34" charset="0"/>
              </a:rPr>
              <a:t>3</a:t>
            </a:r>
            <a:r>
              <a:rPr lang="en-CA" altLang="en-US" sz="2400" b="1" dirty="0" smtClean="0">
                <a:latin typeface="Arial" panose="020B0604020202020204" pitchFamily="34" charset="0"/>
              </a:rPr>
              <a:t>. Can we predict protein structure from sequence</a:t>
            </a:r>
            <a:endParaRPr lang="en-CA" altLang="en-US" sz="2400" b="1" dirty="0">
              <a:latin typeface="Arial" panose="020B0604020202020204" pitchFamily="34" charset="0"/>
            </a:endParaRPr>
          </a:p>
          <a:p>
            <a:pPr marL="285750" indent="-285750">
              <a:lnSpc>
                <a:spcPct val="150000"/>
              </a:lnSpc>
              <a:spcBef>
                <a:spcPct val="0"/>
              </a:spcBef>
            </a:pPr>
            <a:r>
              <a:rPr lang="en-CA" altLang="en-US" sz="1800" dirty="0" smtClean="0">
                <a:latin typeface="Arial" panose="020B0604020202020204" pitchFamily="34" charset="0"/>
              </a:rPr>
              <a:t>Anfinsen’s experiment demonstrates that a protein sequence encodes its structure.</a:t>
            </a:r>
          </a:p>
          <a:p>
            <a:pPr marL="285750" indent="-285750">
              <a:lnSpc>
                <a:spcPct val="150000"/>
              </a:lnSpc>
              <a:spcBef>
                <a:spcPct val="0"/>
              </a:spcBef>
            </a:pPr>
            <a:r>
              <a:rPr lang="en-CA" altLang="en-US" sz="1800" dirty="0" smtClean="0">
                <a:latin typeface="Arial" panose="020B0604020202020204" pitchFamily="34" charset="0"/>
              </a:rPr>
              <a:t>Can we decipher this code? I.e. can we predict the structure of a protein from its primary sequence?</a:t>
            </a:r>
            <a:endParaRPr lang="en-IN" altLang="en-US" sz="1800" dirty="0">
              <a:latin typeface="Arial" panose="020B0604020202020204" pitchFamily="34" charset="0"/>
            </a:endParaRPr>
          </a:p>
        </p:txBody>
      </p:sp>
      <p:grpSp>
        <p:nvGrpSpPr>
          <p:cNvPr id="6" name="Group 5"/>
          <p:cNvGrpSpPr/>
          <p:nvPr/>
        </p:nvGrpSpPr>
        <p:grpSpPr>
          <a:xfrm>
            <a:off x="15272" y="2910460"/>
            <a:ext cx="5928328" cy="3795140"/>
            <a:chOff x="15272" y="2910460"/>
            <a:chExt cx="5928328" cy="3795140"/>
          </a:xfrm>
        </p:grpSpPr>
        <p:pic>
          <p:nvPicPr>
            <p:cNvPr id="10" name="Picture 9"/>
            <p:cNvPicPr>
              <a:picLocks noChangeAspect="1"/>
            </p:cNvPicPr>
            <p:nvPr/>
          </p:nvPicPr>
          <p:blipFill rotWithShape="1">
            <a:blip r:embed="rId2"/>
            <a:srcRect l="15833" t="24814" r="27501" b="39630"/>
            <a:stretch/>
          </p:blipFill>
          <p:spPr>
            <a:xfrm>
              <a:off x="15272" y="2910460"/>
              <a:ext cx="5508000" cy="1944000"/>
            </a:xfrm>
            <a:prstGeom prst="rect">
              <a:avLst/>
            </a:prstGeom>
          </p:spPr>
        </p:pic>
        <p:pic>
          <p:nvPicPr>
            <p:cNvPr id="4" name="Picture 3"/>
            <p:cNvPicPr>
              <a:picLocks noChangeAspect="1"/>
            </p:cNvPicPr>
            <p:nvPr/>
          </p:nvPicPr>
          <p:blipFill rotWithShape="1">
            <a:blip r:embed="rId3"/>
            <a:srcRect l="6666" t="8519" r="36667" b="58889"/>
            <a:stretch/>
          </p:blipFill>
          <p:spPr>
            <a:xfrm>
              <a:off x="46144" y="4797600"/>
              <a:ext cx="5897456" cy="1908000"/>
            </a:xfrm>
            <a:prstGeom prst="rect">
              <a:avLst/>
            </a:prstGeom>
          </p:spPr>
        </p:pic>
      </p:grpSp>
      <p:sp>
        <p:nvSpPr>
          <p:cNvPr id="12" name="TextBox 4"/>
          <p:cNvSpPr txBox="1">
            <a:spLocks noChangeArrowheads="1"/>
          </p:cNvSpPr>
          <p:nvPr/>
        </p:nvSpPr>
        <p:spPr bwMode="auto">
          <a:xfrm>
            <a:off x="895350" y="152400"/>
            <a:ext cx="73533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dirty="0" smtClean="0">
                <a:solidFill>
                  <a:srgbClr val="C00000"/>
                </a:solidFill>
                <a:latin typeface="Arial" panose="020B0604020202020204" pitchFamily="34" charset="0"/>
                <a:cs typeface="Arial" panose="020B0604020202020204" pitchFamily="34" charset="0"/>
              </a:rPr>
              <a:t>Important questions on Protein Folding</a:t>
            </a:r>
            <a:endParaRPr lang="en-US" altLang="en-US" dirty="0">
              <a:solidFill>
                <a:srgbClr val="C00000"/>
              </a:solidFill>
              <a:latin typeface="Arial" panose="020B0604020202020204" pitchFamily="34" charset="0"/>
              <a:cs typeface="Arial" panose="020B0604020202020204" pitchFamily="34" charset="0"/>
            </a:endParaRPr>
          </a:p>
        </p:txBody>
      </p:sp>
      <p:grpSp>
        <p:nvGrpSpPr>
          <p:cNvPr id="13" name="Group 12"/>
          <p:cNvGrpSpPr/>
          <p:nvPr/>
        </p:nvGrpSpPr>
        <p:grpSpPr>
          <a:xfrm>
            <a:off x="3429000" y="2057400"/>
            <a:ext cx="4209375" cy="577430"/>
            <a:chOff x="2868613" y="2541684"/>
            <a:chExt cx="4209375" cy="577430"/>
          </a:xfrm>
        </p:grpSpPr>
        <p:sp>
          <p:nvSpPr>
            <p:cNvPr id="14" name="TextBox 2"/>
            <p:cNvSpPr txBox="1">
              <a:spLocks noChangeArrowheads="1"/>
            </p:cNvSpPr>
            <p:nvPr/>
          </p:nvSpPr>
          <p:spPr bwMode="auto">
            <a:xfrm>
              <a:off x="2868613" y="2749782"/>
              <a:ext cx="12747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b="1" dirty="0">
                  <a:solidFill>
                    <a:srgbClr val="0070C0"/>
                  </a:solidFill>
                  <a:latin typeface="Arial" panose="020B0604020202020204" pitchFamily="34" charset="0"/>
                </a:rPr>
                <a:t>Sequence</a:t>
              </a:r>
              <a:endParaRPr lang="en-IN" altLang="en-US" sz="1800" b="1" dirty="0">
                <a:solidFill>
                  <a:srgbClr val="0070C0"/>
                </a:solidFill>
                <a:latin typeface="Arial" panose="020B0604020202020204" pitchFamily="34" charset="0"/>
              </a:endParaRPr>
            </a:p>
          </p:txBody>
        </p:sp>
        <p:cxnSp>
          <p:nvCxnSpPr>
            <p:cNvPr id="15" name="Straight Arrow Connector 14"/>
            <p:cNvCxnSpPr/>
            <p:nvPr/>
          </p:nvCxnSpPr>
          <p:spPr>
            <a:xfrm>
              <a:off x="4267200" y="2934726"/>
              <a:ext cx="1440000" cy="0"/>
            </a:xfrm>
            <a:prstGeom prst="straightConnector1">
              <a:avLst/>
            </a:prstGeom>
            <a:ln w="15875">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16" name="TextBox 5"/>
            <p:cNvSpPr txBox="1">
              <a:spLocks noChangeArrowheads="1"/>
            </p:cNvSpPr>
            <p:nvPr/>
          </p:nvSpPr>
          <p:spPr bwMode="auto">
            <a:xfrm>
              <a:off x="5867400" y="2749782"/>
              <a:ext cx="12105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b="1" dirty="0">
                  <a:solidFill>
                    <a:srgbClr val="0070C0"/>
                  </a:solidFill>
                  <a:latin typeface="Arial" panose="020B0604020202020204" pitchFamily="34" charset="0"/>
                </a:rPr>
                <a:t>Structure</a:t>
              </a:r>
              <a:endParaRPr lang="en-IN" altLang="en-US" sz="1800" b="1" dirty="0">
                <a:solidFill>
                  <a:srgbClr val="0070C0"/>
                </a:solidFill>
                <a:latin typeface="Arial" panose="020B0604020202020204" pitchFamily="34" charset="0"/>
              </a:endParaRPr>
            </a:p>
          </p:txBody>
        </p:sp>
        <p:sp>
          <p:nvSpPr>
            <p:cNvPr id="17" name="TextBox 5"/>
            <p:cNvSpPr txBox="1">
              <a:spLocks noChangeArrowheads="1"/>
            </p:cNvSpPr>
            <p:nvPr/>
          </p:nvSpPr>
          <p:spPr bwMode="auto">
            <a:xfrm>
              <a:off x="4298633" y="2541684"/>
              <a:ext cx="13131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1800" b="1" dirty="0" smtClean="0">
                  <a:solidFill>
                    <a:srgbClr val="0070C0"/>
                  </a:solidFill>
                  <a:latin typeface="Arial" panose="020B0604020202020204" pitchFamily="34" charset="0"/>
                </a:rPr>
                <a:t>Prediction</a:t>
              </a:r>
              <a:endParaRPr lang="en-IN" altLang="en-US" sz="1800" b="1" dirty="0">
                <a:solidFill>
                  <a:srgbClr val="0070C0"/>
                </a:solidFill>
                <a:latin typeface="Arial" panose="020B0604020202020204" pitchFamily="34" charset="0"/>
              </a:endParaRPr>
            </a:p>
          </p:txBody>
        </p:sp>
      </p:gr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1150" y="2833687"/>
            <a:ext cx="3714750" cy="4024313"/>
          </a:xfrm>
          <a:prstGeom prst="rect">
            <a:avLst/>
          </a:prstGeom>
        </p:spPr>
      </p:pic>
    </p:spTree>
    <p:extLst>
      <p:ext uri="{BB962C8B-B14F-4D97-AF65-F5344CB8AC3E}">
        <p14:creationId xmlns:p14="http://schemas.microsoft.com/office/powerpoint/2010/main" val="4081055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a:spLocks noChangeArrowheads="1"/>
          </p:cNvSpPr>
          <p:nvPr/>
        </p:nvSpPr>
        <p:spPr bwMode="auto">
          <a:xfrm>
            <a:off x="2228850" y="101600"/>
            <a:ext cx="4686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dirty="0" smtClean="0">
                <a:solidFill>
                  <a:srgbClr val="C00000"/>
                </a:solidFill>
                <a:latin typeface="Arial" panose="020B0604020202020204" pitchFamily="34" charset="0"/>
                <a:cs typeface="Arial" panose="020B0604020202020204" pitchFamily="34" charset="0"/>
              </a:rPr>
              <a:t>How Proteins Fold</a:t>
            </a:r>
            <a:endParaRPr lang="en-US" altLang="en-US" dirty="0">
              <a:solidFill>
                <a:srgbClr val="C00000"/>
              </a:solidFill>
              <a:latin typeface="Arial" panose="020B0604020202020204" pitchFamily="34" charset="0"/>
              <a:cs typeface="Arial" panose="020B0604020202020204" pitchFamily="34" charset="0"/>
            </a:endParaRPr>
          </a:p>
        </p:txBody>
      </p:sp>
      <p:pic>
        <p:nvPicPr>
          <p:cNvPr id="3" name="Object 2" descr="preencoded.png"/>
          <p:cNvPicPr>
            <a:picLocks noChangeAspect="1"/>
          </p:cNvPicPr>
          <p:nvPr/>
        </p:nvPicPr>
        <p:blipFill>
          <a:blip r:embed="rId2" cstate="print"/>
          <a:stretch>
            <a:fillRect/>
          </a:stretch>
        </p:blipFill>
        <p:spPr>
          <a:xfrm>
            <a:off x="1167319" y="717755"/>
            <a:ext cx="6809362" cy="3200400"/>
          </a:xfrm>
          <a:prstGeom prst="rect">
            <a:avLst/>
          </a:prstGeom>
        </p:spPr>
      </p:pic>
      <p:pic>
        <p:nvPicPr>
          <p:cNvPr id="4" name="Object 2" descr="preencoded.png"/>
          <p:cNvPicPr>
            <a:picLocks noChangeAspect="1"/>
          </p:cNvPicPr>
          <p:nvPr/>
        </p:nvPicPr>
        <p:blipFill>
          <a:blip r:embed="rId3" cstate="print"/>
          <a:stretch>
            <a:fillRect/>
          </a:stretch>
        </p:blipFill>
        <p:spPr>
          <a:xfrm>
            <a:off x="152400" y="4191311"/>
            <a:ext cx="3644900" cy="2322322"/>
          </a:xfrm>
          <a:prstGeom prst="rect">
            <a:avLst/>
          </a:prstGeom>
        </p:spPr>
      </p:pic>
      <p:sp>
        <p:nvSpPr>
          <p:cNvPr id="5" name="TextBox 4"/>
          <p:cNvSpPr txBox="1"/>
          <p:nvPr/>
        </p:nvSpPr>
        <p:spPr>
          <a:xfrm>
            <a:off x="3962400" y="4038600"/>
            <a:ext cx="4698722" cy="1703030"/>
          </a:xfrm>
          <a:prstGeom prst="rect">
            <a:avLst/>
          </a:prstGeom>
          <a:noFill/>
        </p:spPr>
        <p:txBody>
          <a:bodyPr wrap="none" rtlCol="0">
            <a:spAutoFit/>
          </a:bodyPr>
          <a:lstStyle/>
          <a:p>
            <a:pPr>
              <a:lnSpc>
                <a:spcPct val="150000"/>
              </a:lnSpc>
            </a:pPr>
            <a:r>
              <a:rPr lang="en-CA" dirty="0" smtClean="0"/>
              <a:t>Important interactions between amino acids:</a:t>
            </a:r>
          </a:p>
          <a:p>
            <a:pPr marL="285750" indent="-285750">
              <a:lnSpc>
                <a:spcPct val="150000"/>
              </a:lnSpc>
              <a:buFont typeface="Arial" panose="020B0604020202020204" pitchFamily="34" charset="0"/>
              <a:buChar char="•"/>
            </a:pPr>
            <a:r>
              <a:rPr lang="en-CA" dirty="0" smtClean="0"/>
              <a:t>Hydrophobic interactions</a:t>
            </a:r>
          </a:p>
          <a:p>
            <a:pPr marL="285750" indent="-285750">
              <a:lnSpc>
                <a:spcPct val="150000"/>
              </a:lnSpc>
              <a:buFont typeface="Arial" panose="020B0604020202020204" pitchFamily="34" charset="0"/>
              <a:buChar char="•"/>
            </a:pPr>
            <a:r>
              <a:rPr lang="en-CA" dirty="0" smtClean="0"/>
              <a:t>Hydrogen bonding interactions</a:t>
            </a:r>
          </a:p>
          <a:p>
            <a:pPr marL="285750" indent="-285750">
              <a:lnSpc>
                <a:spcPct val="150000"/>
              </a:lnSpc>
              <a:buFont typeface="Arial" panose="020B0604020202020204" pitchFamily="34" charset="0"/>
              <a:buChar char="•"/>
            </a:pPr>
            <a:r>
              <a:rPr lang="en-CA" dirty="0" smtClean="0"/>
              <a:t>Electrostatic interactions</a:t>
            </a:r>
            <a:endParaRPr lang="en-IN" dirty="0"/>
          </a:p>
        </p:txBody>
      </p:sp>
    </p:spTree>
    <p:extLst>
      <p:ext uri="{BB962C8B-B14F-4D97-AF65-F5344CB8AC3E}">
        <p14:creationId xmlns:p14="http://schemas.microsoft.com/office/powerpoint/2010/main" val="871213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52400"/>
            <a:ext cx="9144000" cy="914400"/>
          </a:xfrm>
          <a:prstGeom prst="rect">
            <a:avLst/>
          </a:prstGeom>
        </p:spPr>
        <p:txBody>
          <a:bodyPr/>
          <a:lstStyle/>
          <a:p>
            <a:pPr algn="ctr" eaLnBrk="1" hangingPunct="1">
              <a:defRPr/>
            </a:pPr>
            <a:r>
              <a:rPr lang="en-US" sz="2800" b="1" dirty="0">
                <a:solidFill>
                  <a:srgbClr val="C00000"/>
                </a:solidFill>
                <a:ea typeface="+mj-ea"/>
                <a:cs typeface="Arial" pitchFamily="34" charset="0"/>
              </a:rPr>
              <a:t>Primary Structure of Proteins</a:t>
            </a:r>
          </a:p>
        </p:txBody>
      </p:sp>
      <p:sp>
        <p:nvSpPr>
          <p:cNvPr id="5123" name="Rectangle 5"/>
          <p:cNvSpPr>
            <a:spLocks noChangeArrowheads="1"/>
          </p:cNvSpPr>
          <p:nvPr/>
        </p:nvSpPr>
        <p:spPr bwMode="auto">
          <a:xfrm>
            <a:off x="1143000" y="914400"/>
            <a:ext cx="7467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latin typeface="Arial" panose="020B0604020202020204" pitchFamily="34" charset="0"/>
              </a:rPr>
              <a:t>The primary structure of a protein is its amino acid sequence</a:t>
            </a:r>
          </a:p>
        </p:txBody>
      </p:sp>
      <p:grpSp>
        <p:nvGrpSpPr>
          <p:cNvPr id="5124" name="Group 7"/>
          <p:cNvGrpSpPr>
            <a:grpSpLocks/>
          </p:cNvGrpSpPr>
          <p:nvPr/>
        </p:nvGrpSpPr>
        <p:grpSpPr bwMode="auto">
          <a:xfrm>
            <a:off x="427038" y="1600200"/>
            <a:ext cx="8259762" cy="4953000"/>
            <a:chOff x="426371" y="1600200"/>
            <a:chExt cx="8260429" cy="4953000"/>
          </a:xfrm>
        </p:grpSpPr>
        <p:pic>
          <p:nvPicPr>
            <p:cNvPr id="5125" name="Picture 2" descr="https://upload.wikimedia.org/wikipedia/commons/thumb/3/38/Protein_primary_structure.svg/2000px-Protein_primary_structur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371" y="1676400"/>
              <a:ext cx="7955629"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3885812" y="1600200"/>
              <a:ext cx="4800988"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a:spLocks noChangeArrowheads="1"/>
          </p:cNvSpPr>
          <p:nvPr/>
        </p:nvSpPr>
        <p:spPr bwMode="auto">
          <a:xfrm>
            <a:off x="2228850" y="101600"/>
            <a:ext cx="4686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dirty="0" smtClean="0">
                <a:solidFill>
                  <a:srgbClr val="C00000"/>
                </a:solidFill>
                <a:latin typeface="Arial" panose="020B0604020202020204" pitchFamily="34" charset="0"/>
                <a:cs typeface="Arial" panose="020B0604020202020204" pitchFamily="34" charset="0"/>
              </a:rPr>
              <a:t>How Proteins Fold</a:t>
            </a:r>
            <a:endParaRPr lang="en-US" altLang="en-US" dirty="0">
              <a:solidFill>
                <a:srgbClr val="C00000"/>
              </a:solidFill>
              <a:latin typeface="Arial" panose="020B0604020202020204" pitchFamily="34" charset="0"/>
              <a:cs typeface="Arial" panose="020B0604020202020204" pitchFamily="34" charset="0"/>
            </a:endParaRPr>
          </a:p>
        </p:txBody>
      </p:sp>
      <p:sp>
        <p:nvSpPr>
          <p:cNvPr id="3" name="TextBox 2"/>
          <p:cNvSpPr txBox="1"/>
          <p:nvPr/>
        </p:nvSpPr>
        <p:spPr>
          <a:xfrm>
            <a:off x="298638" y="1066800"/>
            <a:ext cx="8546725" cy="3831818"/>
          </a:xfrm>
          <a:prstGeom prst="rect">
            <a:avLst/>
          </a:prstGeom>
          <a:noFill/>
        </p:spPr>
        <p:txBody>
          <a:bodyPr wrap="square" rtlCol="0">
            <a:spAutoFit/>
          </a:bodyPr>
          <a:lstStyle/>
          <a:p>
            <a:pPr marL="342900" indent="-342900" algn="just">
              <a:lnSpc>
                <a:spcPct val="150000"/>
              </a:lnSpc>
              <a:buFont typeface="+mj-lt"/>
              <a:buAutoNum type="arabicPeriod"/>
            </a:pPr>
            <a:r>
              <a:rPr lang="en-CA" dirty="0"/>
              <a:t>How do proteins fold? i.e. How do proteins achieve their final folded structure?</a:t>
            </a:r>
          </a:p>
          <a:p>
            <a:pPr marL="342900" indent="-342900" algn="just">
              <a:lnSpc>
                <a:spcPct val="150000"/>
              </a:lnSpc>
              <a:buFont typeface="+mj-lt"/>
              <a:buAutoNum type="arabicPeriod"/>
            </a:pPr>
            <a:r>
              <a:rPr lang="en-CA" dirty="0"/>
              <a:t>How do proteins fold so fast? Most proteins fold within milliseconds.</a:t>
            </a:r>
          </a:p>
          <a:p>
            <a:endParaRPr lang="en-CA" dirty="0"/>
          </a:p>
          <a:p>
            <a:pPr marL="285750" indent="-285750">
              <a:lnSpc>
                <a:spcPct val="150000"/>
              </a:lnSpc>
              <a:buFont typeface="Arial" panose="020B0604020202020204" pitchFamily="34" charset="0"/>
              <a:buChar char="•"/>
            </a:pPr>
            <a:r>
              <a:rPr lang="en-CA" dirty="0" smtClean="0"/>
              <a:t>Protein Folding is a stochastic process i.e. not all conformations are sampled.</a:t>
            </a:r>
          </a:p>
          <a:p>
            <a:pPr marL="285750" indent="-285750">
              <a:lnSpc>
                <a:spcPct val="150000"/>
              </a:lnSpc>
              <a:buFont typeface="Arial" panose="020B0604020202020204" pitchFamily="34" charset="0"/>
              <a:buChar char="•"/>
            </a:pPr>
            <a:r>
              <a:rPr lang="en-CA" dirty="0" smtClean="0"/>
              <a:t>Proteins fold in small segments (~20 amino acids) independent of the rest. These folded segments or FOLDONS collapse to give the final structure.</a:t>
            </a:r>
          </a:p>
          <a:p>
            <a:endParaRPr lang="en-CA" dirty="0"/>
          </a:p>
          <a:p>
            <a:r>
              <a:rPr lang="en-CA" dirty="0" smtClean="0"/>
              <a:t>Molecular Dynamics (MD) Simulations use physical laws to study protein folding</a:t>
            </a:r>
          </a:p>
          <a:p>
            <a:endParaRPr lang="en-CA" dirty="0"/>
          </a:p>
          <a:p>
            <a:r>
              <a:rPr lang="en-CA" dirty="0" smtClean="0"/>
              <a:t>Animation of Protein Folding Funnel</a:t>
            </a:r>
            <a:endParaRPr lang="en-IN" dirty="0" smtClean="0"/>
          </a:p>
          <a:p>
            <a:r>
              <a:rPr lang="en-IN" dirty="0" smtClean="0"/>
              <a:t>https</a:t>
            </a:r>
            <a:r>
              <a:rPr lang="en-IN" dirty="0"/>
              <a:t>://www.youtube.com/watch?v=YANAso8Jxrk</a:t>
            </a:r>
          </a:p>
        </p:txBody>
      </p:sp>
    </p:spTree>
    <p:extLst>
      <p:ext uri="{BB962C8B-B14F-4D97-AF65-F5344CB8AC3E}">
        <p14:creationId xmlns:p14="http://schemas.microsoft.com/office/powerpoint/2010/main" val="38686031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Box 4"/>
          <p:cNvSpPr txBox="1">
            <a:spLocks noChangeArrowheads="1"/>
          </p:cNvSpPr>
          <p:nvPr/>
        </p:nvSpPr>
        <p:spPr bwMode="auto">
          <a:xfrm>
            <a:off x="838200" y="152400"/>
            <a:ext cx="7467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a:solidFill>
                  <a:srgbClr val="C00000"/>
                </a:solidFill>
                <a:latin typeface="Arial" panose="020B0604020202020204" pitchFamily="34" charset="0"/>
                <a:cs typeface="Arial" panose="020B0604020202020204" pitchFamily="34" charset="0"/>
              </a:rPr>
              <a:t>The protein folding game - Foldit</a:t>
            </a:r>
          </a:p>
        </p:txBody>
      </p:sp>
      <p:pic>
        <p:nvPicPr>
          <p:cNvPr id="3174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43000"/>
            <a:ext cx="86868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TextBox 3"/>
          <p:cNvSpPr txBox="1">
            <a:spLocks noChangeArrowheads="1"/>
          </p:cNvSpPr>
          <p:nvPr/>
        </p:nvSpPr>
        <p:spPr bwMode="auto">
          <a:xfrm>
            <a:off x="3505200" y="685800"/>
            <a:ext cx="213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Arial" panose="020B0604020202020204" pitchFamily="34" charset="0"/>
              </a:rPr>
              <a:t>https://fold.it/portal/</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Box 4"/>
          <p:cNvSpPr txBox="1">
            <a:spLocks noChangeArrowheads="1"/>
          </p:cNvSpPr>
          <p:nvPr/>
        </p:nvSpPr>
        <p:spPr bwMode="auto">
          <a:xfrm>
            <a:off x="190500" y="0"/>
            <a:ext cx="8763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a:solidFill>
                  <a:srgbClr val="C00000"/>
                </a:solidFill>
                <a:latin typeface="Arial" panose="020B0604020202020204" pitchFamily="34" charset="0"/>
                <a:cs typeface="Arial" panose="020B0604020202020204" pitchFamily="34" charset="0"/>
              </a:rPr>
              <a:t>Protein misfolding leads to several diseases</a:t>
            </a:r>
          </a:p>
        </p:txBody>
      </p:sp>
      <p:sp>
        <p:nvSpPr>
          <p:cNvPr id="2" name="TextBox 1"/>
          <p:cNvSpPr txBox="1"/>
          <p:nvPr/>
        </p:nvSpPr>
        <p:spPr>
          <a:xfrm>
            <a:off x="190500" y="533400"/>
            <a:ext cx="8763000" cy="2170113"/>
          </a:xfrm>
          <a:prstGeom prst="rect">
            <a:avLst/>
          </a:prstGeom>
          <a:noFill/>
        </p:spPr>
        <p:txBody>
          <a:bodyPr>
            <a:spAutoFit/>
          </a:bodyPr>
          <a:lstStyle/>
          <a:p>
            <a:pPr algn="just">
              <a:lnSpc>
                <a:spcPct val="150000"/>
              </a:lnSpc>
              <a:defRPr/>
            </a:pPr>
            <a:r>
              <a:rPr lang="en-CA" dirty="0"/>
              <a:t>Several diseases occur due to </a:t>
            </a:r>
            <a:r>
              <a:rPr lang="en-CA" dirty="0" err="1" smtClean="0"/>
              <a:t>misfolding</a:t>
            </a:r>
            <a:r>
              <a:rPr lang="en-CA" dirty="0" smtClean="0"/>
              <a:t> </a:t>
            </a:r>
            <a:r>
              <a:rPr lang="en-CA" dirty="0"/>
              <a:t>of proteins. Few examples:</a:t>
            </a:r>
          </a:p>
          <a:p>
            <a:pPr marL="342900" indent="-342900" algn="just">
              <a:lnSpc>
                <a:spcPct val="150000"/>
              </a:lnSpc>
              <a:buFontTx/>
              <a:buAutoNum type="arabicParenR"/>
              <a:defRPr/>
            </a:pPr>
            <a:r>
              <a:rPr lang="en-CA" b="1" dirty="0"/>
              <a:t>Cystic Fibrosis:</a:t>
            </a:r>
            <a:r>
              <a:rPr lang="en-CA" dirty="0"/>
              <a:t> It </a:t>
            </a:r>
            <a:r>
              <a:rPr lang="en-US" dirty="0"/>
              <a:t>results from the </a:t>
            </a:r>
            <a:r>
              <a:rPr lang="en-US" dirty="0" err="1" smtClean="0"/>
              <a:t>misfolding</a:t>
            </a:r>
            <a:r>
              <a:rPr lang="en-US" dirty="0" smtClean="0"/>
              <a:t> </a:t>
            </a:r>
            <a:r>
              <a:rPr lang="en-US" dirty="0"/>
              <a:t>of Cystic Fibrosis Transmembrane Conductance Regulator (CFTR), a protein functioning as a chloride (Cl</a:t>
            </a:r>
            <a:r>
              <a:rPr lang="en-US" baseline="30000" dirty="0"/>
              <a:t>-</a:t>
            </a:r>
            <a:r>
              <a:rPr lang="en-US" dirty="0"/>
              <a:t>) ion channel. The loss of CFTR function interferes with the body’s ability to efficiently secrete fluids and salts. It damages the lungs and digestive systems.</a:t>
            </a:r>
          </a:p>
        </p:txBody>
      </p:sp>
      <p:pic>
        <p:nvPicPr>
          <p:cNvPr id="2560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2870200"/>
            <a:ext cx="5638800" cy="325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971800"/>
            <a:ext cx="3810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TextBox 5"/>
          <p:cNvSpPr txBox="1">
            <a:spLocks noChangeArrowheads="1"/>
          </p:cNvSpPr>
          <p:nvPr/>
        </p:nvSpPr>
        <p:spPr bwMode="auto">
          <a:xfrm>
            <a:off x="6019800" y="6553200"/>
            <a:ext cx="30924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IN" altLang="en-US" sz="1200"/>
              <a:t>Frontiers in Pharmacology 2016 v-7, p-275</a:t>
            </a:r>
          </a:p>
        </p:txBody>
      </p:sp>
      <p:sp>
        <p:nvSpPr>
          <p:cNvPr id="25607" name="TextBox 6"/>
          <p:cNvSpPr txBox="1">
            <a:spLocks noChangeArrowheads="1"/>
          </p:cNvSpPr>
          <p:nvPr/>
        </p:nvSpPr>
        <p:spPr bwMode="auto">
          <a:xfrm>
            <a:off x="30163" y="6556375"/>
            <a:ext cx="34258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IN" altLang="en-US" sz="1200"/>
              <a:t>https://medlineplus.gov/ency/article/000107.htm</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4"/>
          <p:cNvSpPr txBox="1">
            <a:spLocks noChangeArrowheads="1"/>
          </p:cNvSpPr>
          <p:nvPr/>
        </p:nvSpPr>
        <p:spPr bwMode="auto">
          <a:xfrm>
            <a:off x="190500" y="0"/>
            <a:ext cx="8763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a:solidFill>
                  <a:srgbClr val="C00000"/>
                </a:solidFill>
                <a:latin typeface="Arial" panose="020B0604020202020204" pitchFamily="34" charset="0"/>
                <a:cs typeface="Arial" panose="020B0604020202020204" pitchFamily="34" charset="0"/>
              </a:rPr>
              <a:t>Protein misfolding leads to several diseases</a:t>
            </a:r>
          </a:p>
        </p:txBody>
      </p:sp>
      <p:sp>
        <p:nvSpPr>
          <p:cNvPr id="2" name="TextBox 1"/>
          <p:cNvSpPr txBox="1"/>
          <p:nvPr/>
        </p:nvSpPr>
        <p:spPr>
          <a:xfrm>
            <a:off x="190500" y="533400"/>
            <a:ext cx="8763000" cy="1754188"/>
          </a:xfrm>
          <a:prstGeom prst="rect">
            <a:avLst/>
          </a:prstGeom>
          <a:noFill/>
        </p:spPr>
        <p:txBody>
          <a:bodyPr>
            <a:spAutoFit/>
          </a:bodyPr>
          <a:lstStyle/>
          <a:p>
            <a:pPr algn="just">
              <a:lnSpc>
                <a:spcPct val="150000"/>
              </a:lnSpc>
              <a:defRPr/>
            </a:pPr>
            <a:r>
              <a:rPr lang="en-CA" dirty="0"/>
              <a:t>Several diseases occur due to </a:t>
            </a:r>
            <a:r>
              <a:rPr lang="en-CA" dirty="0" err="1"/>
              <a:t>misfolding</a:t>
            </a:r>
            <a:r>
              <a:rPr lang="en-CA" dirty="0"/>
              <a:t> of proteins. Few examples:</a:t>
            </a:r>
          </a:p>
          <a:p>
            <a:pPr marL="342900" indent="-342900" algn="just">
              <a:lnSpc>
                <a:spcPct val="150000"/>
              </a:lnSpc>
              <a:buFont typeface="+mj-lt"/>
              <a:buAutoNum type="arabicParenR" startAt="2"/>
              <a:defRPr/>
            </a:pPr>
            <a:r>
              <a:rPr lang="en-US" b="1" dirty="0"/>
              <a:t>Alzheimer’s Disease (AD):</a:t>
            </a:r>
            <a:r>
              <a:rPr lang="en-US" dirty="0"/>
              <a:t> It results from the aggregation and precipitation of a peptide called amyloid-β (Aβ). AD is the most common form of progressive dementia in the elderly, and of neuro-degenerative diseases in general.</a:t>
            </a:r>
          </a:p>
        </p:txBody>
      </p:sp>
      <p:grpSp>
        <p:nvGrpSpPr>
          <p:cNvPr id="26628" name="Group 14"/>
          <p:cNvGrpSpPr>
            <a:grpSpLocks/>
          </p:cNvGrpSpPr>
          <p:nvPr/>
        </p:nvGrpSpPr>
        <p:grpSpPr bwMode="auto">
          <a:xfrm>
            <a:off x="12700" y="2287588"/>
            <a:ext cx="5016500" cy="4527550"/>
            <a:chOff x="12290" y="2287668"/>
            <a:chExt cx="5016910" cy="4526981"/>
          </a:xfrm>
        </p:grpSpPr>
        <p:pic>
          <p:nvPicPr>
            <p:cNvPr id="26630" name="Picture 2"/>
            <p:cNvPicPr>
              <a:picLocks noChangeAspect="1"/>
            </p:cNvPicPr>
            <p:nvPr/>
          </p:nvPicPr>
          <p:blipFill>
            <a:blip r:embed="rId2">
              <a:extLst>
                <a:ext uri="{28A0092B-C50C-407E-A947-70E740481C1C}">
                  <a14:useLocalDpi xmlns:a14="http://schemas.microsoft.com/office/drawing/2010/main" val="0"/>
                </a:ext>
              </a:extLst>
            </a:blip>
            <a:srcRect l="10001" t="12540" r="10001" b="9718"/>
            <a:stretch>
              <a:fillRect/>
            </a:stretch>
          </p:blipFill>
          <p:spPr bwMode="auto">
            <a:xfrm>
              <a:off x="2743200" y="2316244"/>
              <a:ext cx="2286000" cy="1771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Picture 3"/>
            <p:cNvPicPr>
              <a:picLocks noChangeAspect="1"/>
            </p:cNvPicPr>
            <p:nvPr/>
          </p:nvPicPr>
          <p:blipFill>
            <a:blip r:embed="rId3">
              <a:extLst>
                <a:ext uri="{28A0092B-C50C-407E-A947-70E740481C1C}">
                  <a14:useLocalDpi xmlns:a14="http://schemas.microsoft.com/office/drawing/2010/main" val="0"/>
                </a:ext>
              </a:extLst>
            </a:blip>
            <a:srcRect l="6001" t="12383" r="6000" b="7367"/>
            <a:stretch>
              <a:fillRect/>
            </a:stretch>
          </p:blipFill>
          <p:spPr bwMode="auto">
            <a:xfrm>
              <a:off x="152400" y="2287668"/>
              <a:ext cx="2514600" cy="1828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2" name="TextBox 5"/>
            <p:cNvSpPr txBox="1">
              <a:spLocks noChangeArrowheads="1"/>
            </p:cNvSpPr>
            <p:nvPr/>
          </p:nvSpPr>
          <p:spPr bwMode="auto">
            <a:xfrm>
              <a:off x="457200" y="4154269"/>
              <a:ext cx="15311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CA" altLang="en-US"/>
                <a:t>Normal Brain</a:t>
              </a:r>
              <a:endParaRPr lang="en-IN" altLang="en-US"/>
            </a:p>
          </p:txBody>
        </p:sp>
        <p:sp>
          <p:nvSpPr>
            <p:cNvPr id="26633" name="TextBox 7"/>
            <p:cNvSpPr txBox="1">
              <a:spLocks noChangeArrowheads="1"/>
            </p:cNvSpPr>
            <p:nvPr/>
          </p:nvSpPr>
          <p:spPr bwMode="auto">
            <a:xfrm>
              <a:off x="2895600" y="4154269"/>
              <a:ext cx="1569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CA" altLang="en-US"/>
                <a:t>Brain with AD</a:t>
              </a:r>
              <a:endParaRPr lang="en-IN" altLang="en-US"/>
            </a:p>
          </p:txBody>
        </p:sp>
        <p:pic>
          <p:nvPicPr>
            <p:cNvPr id="26634" name="Picture 4"/>
            <p:cNvPicPr>
              <a:picLocks noChangeAspect="1"/>
            </p:cNvPicPr>
            <p:nvPr/>
          </p:nvPicPr>
          <p:blipFill>
            <a:blip r:embed="rId4">
              <a:extLst>
                <a:ext uri="{28A0092B-C50C-407E-A947-70E740481C1C}">
                  <a14:useLocalDpi xmlns:a14="http://schemas.microsoft.com/office/drawing/2010/main" val="0"/>
                </a:ext>
              </a:extLst>
            </a:blip>
            <a:srcRect l="6000" t="9875" r="3999" b="7367"/>
            <a:stretch>
              <a:fillRect/>
            </a:stretch>
          </p:blipFill>
          <p:spPr bwMode="auto">
            <a:xfrm>
              <a:off x="123825" y="4591064"/>
              <a:ext cx="2571750" cy="188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5" name="TextBox 8"/>
            <p:cNvSpPr txBox="1">
              <a:spLocks noChangeArrowheads="1"/>
            </p:cNvSpPr>
            <p:nvPr/>
          </p:nvSpPr>
          <p:spPr bwMode="auto">
            <a:xfrm>
              <a:off x="2057400" y="5996220"/>
              <a:ext cx="214433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CA" altLang="en-US"/>
                <a:t>Comparison of the two Brains</a:t>
              </a:r>
              <a:endParaRPr lang="en-IN" altLang="en-US"/>
            </a:p>
          </p:txBody>
        </p:sp>
        <p:sp>
          <p:nvSpPr>
            <p:cNvPr id="26636" name="TextBox 6"/>
            <p:cNvSpPr txBox="1">
              <a:spLocks noChangeArrowheads="1"/>
            </p:cNvSpPr>
            <p:nvPr/>
          </p:nvSpPr>
          <p:spPr bwMode="auto">
            <a:xfrm>
              <a:off x="12290" y="6506872"/>
              <a:ext cx="11510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CA" altLang="en-US" sz="1400"/>
                <a:t>www.alz.org</a:t>
              </a:r>
              <a:endParaRPr lang="en-IN" altLang="en-US" sz="1400"/>
            </a:p>
          </p:txBody>
        </p:sp>
      </p:grpSp>
      <p:pic>
        <p:nvPicPr>
          <p:cNvPr id="26629"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10088" y="3505200"/>
            <a:ext cx="4573587" cy="322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Box 4"/>
          <p:cNvSpPr txBox="1">
            <a:spLocks noChangeArrowheads="1"/>
          </p:cNvSpPr>
          <p:nvPr/>
        </p:nvSpPr>
        <p:spPr bwMode="auto">
          <a:xfrm>
            <a:off x="190500" y="0"/>
            <a:ext cx="8763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a:solidFill>
                  <a:srgbClr val="C00000"/>
                </a:solidFill>
                <a:latin typeface="Arial" panose="020B0604020202020204" pitchFamily="34" charset="0"/>
                <a:cs typeface="Arial" panose="020B0604020202020204" pitchFamily="34" charset="0"/>
              </a:rPr>
              <a:t>Protein misfolding leads to several diseases</a:t>
            </a:r>
          </a:p>
        </p:txBody>
      </p:sp>
      <p:sp>
        <p:nvSpPr>
          <p:cNvPr id="2" name="TextBox 1"/>
          <p:cNvSpPr txBox="1"/>
          <p:nvPr/>
        </p:nvSpPr>
        <p:spPr>
          <a:xfrm>
            <a:off x="190500" y="533400"/>
            <a:ext cx="8763000" cy="2170113"/>
          </a:xfrm>
          <a:prstGeom prst="rect">
            <a:avLst/>
          </a:prstGeom>
          <a:noFill/>
        </p:spPr>
        <p:txBody>
          <a:bodyPr>
            <a:spAutoFit/>
          </a:bodyPr>
          <a:lstStyle/>
          <a:p>
            <a:pPr algn="just">
              <a:lnSpc>
                <a:spcPct val="150000"/>
              </a:lnSpc>
              <a:defRPr/>
            </a:pPr>
            <a:r>
              <a:rPr lang="en-CA" dirty="0"/>
              <a:t>Several diseases occur due to </a:t>
            </a:r>
            <a:r>
              <a:rPr lang="en-CA" dirty="0" err="1"/>
              <a:t>misfolding</a:t>
            </a:r>
            <a:r>
              <a:rPr lang="en-CA" dirty="0"/>
              <a:t> of proteins. Few examples:</a:t>
            </a:r>
          </a:p>
          <a:p>
            <a:pPr marL="342900" indent="-342900" algn="just">
              <a:lnSpc>
                <a:spcPct val="150000"/>
              </a:lnSpc>
              <a:buFont typeface="+mj-lt"/>
              <a:buAutoNum type="arabicParenR" startAt="3"/>
              <a:defRPr/>
            </a:pPr>
            <a:r>
              <a:rPr lang="en-US" b="1" dirty="0"/>
              <a:t>Parkinson’s Disease (PD):</a:t>
            </a:r>
            <a:r>
              <a:rPr lang="en-US" dirty="0"/>
              <a:t> It results from aggregation and precipitation of the protein α-</a:t>
            </a:r>
            <a:r>
              <a:rPr lang="en-US" dirty="0" err="1"/>
              <a:t>synuclein</a:t>
            </a:r>
            <a:r>
              <a:rPr lang="en-US" dirty="0"/>
              <a:t>. PD is a motor disorder common among the elderly (but can also hurt young people). It leads to shaking, stiffness, and difficulty with walking, balance, and coordination.</a:t>
            </a:r>
          </a:p>
        </p:txBody>
      </p:sp>
      <p:pic>
        <p:nvPicPr>
          <p:cNvPr id="27652" name="Picture 2"/>
          <p:cNvPicPr>
            <a:picLocks noChangeAspect="1"/>
          </p:cNvPicPr>
          <p:nvPr/>
        </p:nvPicPr>
        <p:blipFill>
          <a:blip r:embed="rId2">
            <a:extLst>
              <a:ext uri="{28A0092B-C50C-407E-A947-70E740481C1C}">
                <a14:useLocalDpi xmlns:a14="http://schemas.microsoft.com/office/drawing/2010/main" val="0"/>
              </a:ext>
            </a:extLst>
          </a:blip>
          <a:srcRect l="4887" t="3880" r="4095" b="2309"/>
          <a:stretch>
            <a:fillRect/>
          </a:stretch>
        </p:blipFill>
        <p:spPr bwMode="auto">
          <a:xfrm>
            <a:off x="152400" y="2895600"/>
            <a:ext cx="43434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Rectangle 3"/>
          <p:cNvSpPr>
            <a:spLocks noChangeArrowheads="1"/>
          </p:cNvSpPr>
          <p:nvPr/>
        </p:nvSpPr>
        <p:spPr bwMode="auto">
          <a:xfrm>
            <a:off x="4763" y="6581775"/>
            <a:ext cx="457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IN" altLang="en-US" sz="1200" dirty="0"/>
              <a:t>http://www.askdrray.com/parkinsons-disease-may-stopped/</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5803" y="3103238"/>
            <a:ext cx="4548973" cy="3373762"/>
          </a:xfrm>
          <a:prstGeom prst="rect">
            <a:avLst/>
          </a:prstGeom>
        </p:spPr>
      </p:pic>
      <p:sp>
        <p:nvSpPr>
          <p:cNvPr id="5" name="TextBox 4"/>
          <p:cNvSpPr txBox="1"/>
          <p:nvPr/>
        </p:nvSpPr>
        <p:spPr>
          <a:xfrm>
            <a:off x="6744928" y="6546138"/>
            <a:ext cx="2374368" cy="276999"/>
          </a:xfrm>
          <a:prstGeom prst="rect">
            <a:avLst/>
          </a:prstGeom>
          <a:noFill/>
        </p:spPr>
        <p:txBody>
          <a:bodyPr wrap="none" rtlCol="0">
            <a:spAutoFit/>
          </a:bodyPr>
          <a:lstStyle/>
          <a:p>
            <a:r>
              <a:rPr lang="fr-FR" sz="1200" dirty="0"/>
              <a:t>Lancet </a:t>
            </a:r>
            <a:r>
              <a:rPr lang="fr-FR" sz="1200" dirty="0" err="1"/>
              <a:t>Neurol</a:t>
            </a:r>
            <a:r>
              <a:rPr lang="fr-FR" sz="1200" dirty="0"/>
              <a:t> 2018; 17: 939–53</a:t>
            </a:r>
            <a:endParaRPr lang="en-IN" sz="12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4"/>
          <p:cNvSpPr txBox="1">
            <a:spLocks noChangeArrowheads="1"/>
          </p:cNvSpPr>
          <p:nvPr/>
        </p:nvSpPr>
        <p:spPr bwMode="auto">
          <a:xfrm>
            <a:off x="190500" y="0"/>
            <a:ext cx="8763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a:solidFill>
                  <a:srgbClr val="C00000"/>
                </a:solidFill>
                <a:latin typeface="Arial" panose="020B0604020202020204" pitchFamily="34" charset="0"/>
                <a:cs typeface="Arial" panose="020B0604020202020204" pitchFamily="34" charset="0"/>
              </a:rPr>
              <a:t>Protein misfolding leads to several diseases</a:t>
            </a:r>
          </a:p>
        </p:txBody>
      </p:sp>
      <p:sp>
        <p:nvSpPr>
          <p:cNvPr id="2" name="TextBox 1"/>
          <p:cNvSpPr txBox="1"/>
          <p:nvPr/>
        </p:nvSpPr>
        <p:spPr>
          <a:xfrm>
            <a:off x="190500" y="533400"/>
            <a:ext cx="8763000" cy="1754188"/>
          </a:xfrm>
          <a:prstGeom prst="rect">
            <a:avLst/>
          </a:prstGeom>
          <a:noFill/>
        </p:spPr>
        <p:txBody>
          <a:bodyPr>
            <a:spAutoFit/>
          </a:bodyPr>
          <a:lstStyle/>
          <a:p>
            <a:pPr algn="just">
              <a:lnSpc>
                <a:spcPct val="150000"/>
              </a:lnSpc>
              <a:defRPr/>
            </a:pPr>
            <a:r>
              <a:rPr lang="en-CA" dirty="0"/>
              <a:t>Several diseases occur due to </a:t>
            </a:r>
            <a:r>
              <a:rPr lang="en-CA" dirty="0" err="1"/>
              <a:t>misfolding</a:t>
            </a:r>
            <a:r>
              <a:rPr lang="en-CA" dirty="0"/>
              <a:t> of proteins. Few examples:</a:t>
            </a:r>
          </a:p>
          <a:p>
            <a:pPr marL="342900" indent="-342900" algn="just">
              <a:lnSpc>
                <a:spcPct val="150000"/>
              </a:lnSpc>
              <a:buFont typeface="+mj-lt"/>
              <a:buAutoNum type="arabicParenR" startAt="4"/>
              <a:defRPr/>
            </a:pPr>
            <a:r>
              <a:rPr lang="en-US" b="1" dirty="0"/>
              <a:t>Creutzfeldt-Jakob Disease (CJD):</a:t>
            </a:r>
            <a:r>
              <a:rPr lang="en-US" dirty="0"/>
              <a:t> It is caused by the aggregation and precipitation of the protein prion. It results in progressive motor dysfunction, cognitive impairment, and cerebral ataxia. </a:t>
            </a:r>
            <a:endParaRPr lang="en-CA" dirty="0"/>
          </a:p>
        </p:txBody>
      </p:sp>
      <p:pic>
        <p:nvPicPr>
          <p:cNvPr id="1026" name="Picture 2" descr="Figure 2"/>
          <p:cNvPicPr>
            <a:picLocks noChangeAspect="1" noChangeArrowheads="1"/>
          </p:cNvPicPr>
          <p:nvPr/>
        </p:nvPicPr>
        <p:blipFill rotWithShape="1">
          <a:blip r:embed="rId2">
            <a:extLst>
              <a:ext uri="{28A0092B-C50C-407E-A947-70E740481C1C}">
                <a14:useLocalDpi xmlns:a14="http://schemas.microsoft.com/office/drawing/2010/main" val="0"/>
              </a:ext>
            </a:extLst>
          </a:blip>
          <a:srcRect t="889" b="67147"/>
          <a:stretch/>
        </p:blipFill>
        <p:spPr bwMode="auto">
          <a:xfrm>
            <a:off x="66675" y="3048000"/>
            <a:ext cx="9010650" cy="2743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005259" y="6524573"/>
            <a:ext cx="4089581" cy="276999"/>
          </a:xfrm>
          <a:prstGeom prst="rect">
            <a:avLst/>
          </a:prstGeom>
          <a:noFill/>
        </p:spPr>
        <p:txBody>
          <a:bodyPr wrap="none" rtlCol="0">
            <a:spAutoFit/>
          </a:bodyPr>
          <a:lstStyle/>
          <a:p>
            <a:r>
              <a:rPr lang="en-IN" sz="1200" dirty="0"/>
              <a:t>Nature Structural &amp; Molecular </a:t>
            </a:r>
            <a:r>
              <a:rPr lang="en-IN" sz="1200" dirty="0" smtClean="0"/>
              <a:t>Biology 19</a:t>
            </a:r>
            <a:r>
              <a:rPr lang="en-IN" sz="1200" dirty="0"/>
              <a:t>, </a:t>
            </a:r>
            <a:r>
              <a:rPr lang="en-IN" sz="1200" dirty="0" smtClean="0"/>
              <a:t>370-377 (2012</a:t>
            </a:r>
            <a:r>
              <a:rPr lang="en-IN" sz="1200" dirty="0"/>
              <a:t>)</a:t>
            </a:r>
          </a:p>
        </p:txBody>
      </p:sp>
      <p:sp>
        <p:nvSpPr>
          <p:cNvPr id="4" name="TextBox 3"/>
          <p:cNvSpPr txBox="1"/>
          <p:nvPr/>
        </p:nvSpPr>
        <p:spPr>
          <a:xfrm>
            <a:off x="1295400" y="3352800"/>
            <a:ext cx="1223412" cy="369332"/>
          </a:xfrm>
          <a:prstGeom prst="rect">
            <a:avLst/>
          </a:prstGeom>
          <a:noFill/>
        </p:spPr>
        <p:txBody>
          <a:bodyPr wrap="none" rtlCol="0">
            <a:spAutoFit/>
          </a:bodyPr>
          <a:lstStyle/>
          <a:p>
            <a:r>
              <a:rPr lang="en-CA" dirty="0" err="1" smtClean="0"/>
              <a:t>Misfolding</a:t>
            </a:r>
            <a:endParaRPr lang="en-IN" dirty="0"/>
          </a:p>
        </p:txBody>
      </p:sp>
      <p:sp>
        <p:nvSpPr>
          <p:cNvPr id="7" name="TextBox 6"/>
          <p:cNvSpPr txBox="1"/>
          <p:nvPr/>
        </p:nvSpPr>
        <p:spPr>
          <a:xfrm>
            <a:off x="3135831" y="2983468"/>
            <a:ext cx="1428596" cy="369332"/>
          </a:xfrm>
          <a:prstGeom prst="rect">
            <a:avLst/>
          </a:prstGeom>
          <a:noFill/>
        </p:spPr>
        <p:txBody>
          <a:bodyPr wrap="none" rtlCol="0">
            <a:spAutoFit/>
          </a:bodyPr>
          <a:lstStyle/>
          <a:p>
            <a:r>
              <a:rPr lang="en-CA" dirty="0" smtClean="0"/>
              <a:t>Aggregation</a:t>
            </a:r>
            <a:endParaRPr lang="en-IN" dirty="0"/>
          </a:p>
        </p:txBody>
      </p:sp>
      <p:sp>
        <p:nvSpPr>
          <p:cNvPr id="8" name="TextBox 7"/>
          <p:cNvSpPr txBox="1"/>
          <p:nvPr/>
        </p:nvSpPr>
        <p:spPr>
          <a:xfrm>
            <a:off x="5486400" y="2819400"/>
            <a:ext cx="1465147" cy="646331"/>
          </a:xfrm>
          <a:prstGeom prst="rect">
            <a:avLst/>
          </a:prstGeom>
          <a:noFill/>
        </p:spPr>
        <p:txBody>
          <a:bodyPr wrap="square" rtlCol="0">
            <a:spAutoFit/>
          </a:bodyPr>
          <a:lstStyle/>
          <a:p>
            <a:pPr algn="ctr"/>
            <a:r>
              <a:rPr lang="en-CA" dirty="0" smtClean="0"/>
              <a:t>Higher order Aggregation</a:t>
            </a:r>
            <a:endParaRPr lang="en-IN"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
          <p:cNvSpPr txBox="1">
            <a:spLocks noChangeArrowheads="1"/>
          </p:cNvSpPr>
          <p:nvPr/>
        </p:nvSpPr>
        <p:spPr bwMode="auto">
          <a:xfrm>
            <a:off x="895350" y="152400"/>
            <a:ext cx="73533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a:solidFill>
                  <a:srgbClr val="C00000"/>
                </a:solidFill>
                <a:latin typeface="Arial" panose="020B0604020202020204" pitchFamily="34" charset="0"/>
                <a:cs typeface="Arial" panose="020B0604020202020204" pitchFamily="34" charset="0"/>
              </a:rPr>
              <a:t>Important Questions on Protein Folding</a:t>
            </a:r>
          </a:p>
        </p:txBody>
      </p:sp>
      <p:sp>
        <p:nvSpPr>
          <p:cNvPr id="3" name="TextBox 2"/>
          <p:cNvSpPr txBox="1"/>
          <p:nvPr/>
        </p:nvSpPr>
        <p:spPr>
          <a:xfrm>
            <a:off x="152400" y="1295400"/>
            <a:ext cx="8686800" cy="4524315"/>
          </a:xfrm>
          <a:prstGeom prst="rect">
            <a:avLst/>
          </a:prstGeom>
          <a:noFill/>
        </p:spPr>
        <p:txBody>
          <a:bodyPr wrap="square" rtlCol="0">
            <a:spAutoFit/>
          </a:bodyPr>
          <a:lstStyle/>
          <a:p>
            <a:pPr marL="342900" indent="-342900" algn="just">
              <a:lnSpc>
                <a:spcPct val="150000"/>
              </a:lnSpc>
              <a:buFont typeface="+mj-lt"/>
              <a:buAutoNum type="arabicPeriod"/>
            </a:pPr>
            <a:r>
              <a:rPr lang="en-CA" sz="2400"/>
              <a:t>How do proteins fold? i.e. How do proteins achieve their final folded structure?</a:t>
            </a:r>
          </a:p>
          <a:p>
            <a:pPr marL="342900" indent="-342900" algn="just">
              <a:lnSpc>
                <a:spcPct val="150000"/>
              </a:lnSpc>
              <a:buFont typeface="+mj-lt"/>
              <a:buAutoNum type="arabicPeriod"/>
            </a:pPr>
            <a:r>
              <a:rPr lang="en-CA" sz="2400"/>
              <a:t>How do proteins fold so fast? Most proteins fold within milliseconds.</a:t>
            </a:r>
          </a:p>
          <a:p>
            <a:pPr marL="342900" indent="-342900" algn="just">
              <a:lnSpc>
                <a:spcPct val="150000"/>
              </a:lnSpc>
              <a:buFont typeface="+mj-lt"/>
              <a:buAutoNum type="arabicPeriod"/>
            </a:pPr>
            <a:r>
              <a:rPr lang="en-CA" sz="2400"/>
              <a:t>Can we predict protein structures without experimentally solving them?</a:t>
            </a:r>
          </a:p>
          <a:p>
            <a:pPr marL="342900" indent="-342900" algn="just">
              <a:lnSpc>
                <a:spcPct val="150000"/>
              </a:lnSpc>
              <a:buFont typeface="+mj-lt"/>
              <a:buAutoNum type="arabicPeriod"/>
            </a:pPr>
            <a:r>
              <a:rPr lang="en-CA" sz="2400"/>
              <a:t>Can we design artificial proteins with unique functions to solve some of our problems?</a:t>
            </a:r>
            <a:endParaRPr lang="en-IN" sz="2400"/>
          </a:p>
        </p:txBody>
      </p:sp>
    </p:spTree>
    <p:extLst>
      <p:ext uri="{BB962C8B-B14F-4D97-AF65-F5344CB8AC3E}">
        <p14:creationId xmlns:p14="http://schemas.microsoft.com/office/powerpoint/2010/main" val="39289954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9335" y="2003557"/>
            <a:ext cx="3048000" cy="3048000"/>
          </a:xfrm>
          <a:prstGeom prst="rect">
            <a:avLst/>
          </a:prstGeom>
        </p:spPr>
      </p:pic>
      <p:sp>
        <p:nvSpPr>
          <p:cNvPr id="2" name="TextBox 4"/>
          <p:cNvSpPr txBox="1">
            <a:spLocks noChangeArrowheads="1"/>
          </p:cNvSpPr>
          <p:nvPr/>
        </p:nvSpPr>
        <p:spPr bwMode="auto">
          <a:xfrm>
            <a:off x="895350" y="152400"/>
            <a:ext cx="73533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a:solidFill>
                  <a:srgbClr val="C00000"/>
                </a:solidFill>
                <a:latin typeface="Arial" panose="020B0604020202020204" pitchFamily="34" charset="0"/>
                <a:cs typeface="Arial" panose="020B0604020202020204" pitchFamily="34" charset="0"/>
              </a:rPr>
              <a:t>Protein Design Problem</a:t>
            </a:r>
          </a:p>
        </p:txBody>
      </p:sp>
      <p:grpSp>
        <p:nvGrpSpPr>
          <p:cNvPr id="29" name="Group 28"/>
          <p:cNvGrpSpPr/>
          <p:nvPr/>
        </p:nvGrpSpPr>
        <p:grpSpPr>
          <a:xfrm>
            <a:off x="609600" y="1905000"/>
            <a:ext cx="2536800" cy="4070701"/>
            <a:chOff x="796800" y="1971884"/>
            <a:chExt cx="2536800" cy="4070701"/>
          </a:xfrm>
        </p:grpSpPr>
        <p:sp>
          <p:nvSpPr>
            <p:cNvPr id="4" name="Oval 3"/>
            <p:cNvSpPr>
              <a:spLocks noChangeAspect="1"/>
            </p:cNvSpPr>
            <p:nvPr/>
          </p:nvSpPr>
          <p:spPr>
            <a:xfrm>
              <a:off x="2484716" y="1971884"/>
              <a:ext cx="540000" cy="540000"/>
            </a:xfrm>
            <a:prstGeom prst="ellipse">
              <a:avLst/>
            </a:prstGeom>
            <a:solidFill>
              <a:srgbClr val="C00000"/>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a:latin typeface="Arial" panose="020B0604020202020204" pitchFamily="34" charset="0"/>
                  <a:cs typeface="Arial" panose="020B0604020202020204" pitchFamily="34" charset="0"/>
                </a:rPr>
                <a:t>M</a:t>
              </a:r>
            </a:p>
          </p:txBody>
        </p:sp>
        <p:sp>
          <p:nvSpPr>
            <p:cNvPr id="6" name="Oval 5"/>
            <p:cNvSpPr>
              <a:spLocks noChangeAspect="1"/>
            </p:cNvSpPr>
            <p:nvPr/>
          </p:nvSpPr>
          <p:spPr>
            <a:xfrm>
              <a:off x="1066800" y="2552014"/>
              <a:ext cx="540000" cy="540000"/>
            </a:xfrm>
            <a:prstGeom prst="ellipse">
              <a:avLst/>
            </a:prstGeom>
            <a:solidFill>
              <a:srgbClr val="003300"/>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a:latin typeface="Arial" panose="020B0604020202020204" pitchFamily="34" charset="0"/>
                  <a:cs typeface="Arial" panose="020B0604020202020204" pitchFamily="34" charset="0"/>
                </a:rPr>
                <a:t>R</a:t>
              </a:r>
            </a:p>
          </p:txBody>
        </p:sp>
        <p:sp>
          <p:nvSpPr>
            <p:cNvPr id="7" name="Oval 6"/>
            <p:cNvSpPr>
              <a:spLocks noChangeAspect="1"/>
            </p:cNvSpPr>
            <p:nvPr/>
          </p:nvSpPr>
          <p:spPr>
            <a:xfrm>
              <a:off x="796800" y="2889149"/>
              <a:ext cx="540000" cy="540000"/>
            </a:xfrm>
            <a:prstGeom prst="ellipse">
              <a:avLst/>
            </a:prstGeom>
            <a:solidFill>
              <a:schemeClr val="accent6">
                <a:lumMod val="75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a:latin typeface="Arial" panose="020B0604020202020204" pitchFamily="34" charset="0"/>
                  <a:cs typeface="Arial" panose="020B0604020202020204" pitchFamily="34" charset="0"/>
                </a:rPr>
                <a:t>A</a:t>
              </a:r>
            </a:p>
          </p:txBody>
        </p:sp>
        <p:sp>
          <p:nvSpPr>
            <p:cNvPr id="8" name="Oval 7"/>
            <p:cNvSpPr>
              <a:spLocks noChangeAspect="1"/>
            </p:cNvSpPr>
            <p:nvPr/>
          </p:nvSpPr>
          <p:spPr>
            <a:xfrm>
              <a:off x="1066800" y="3200400"/>
              <a:ext cx="540000" cy="540000"/>
            </a:xfrm>
            <a:prstGeom prst="ellipse">
              <a:avLst/>
            </a:prstGeom>
            <a:solidFill>
              <a:srgbClr val="FFC000"/>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a:latin typeface="Arial" panose="020B0604020202020204" pitchFamily="34" charset="0"/>
                  <a:cs typeface="Arial" panose="020B0604020202020204" pitchFamily="34" charset="0"/>
                </a:rPr>
                <a:t>L</a:t>
              </a:r>
            </a:p>
          </p:txBody>
        </p:sp>
        <p:sp>
          <p:nvSpPr>
            <p:cNvPr id="9" name="Oval 8"/>
            <p:cNvSpPr>
              <a:spLocks noChangeAspect="1"/>
            </p:cNvSpPr>
            <p:nvPr/>
          </p:nvSpPr>
          <p:spPr>
            <a:xfrm>
              <a:off x="1964768" y="2104620"/>
              <a:ext cx="540000" cy="540000"/>
            </a:xfrm>
            <a:prstGeom prst="ellipse">
              <a:avLst/>
            </a:prstGeom>
            <a:solidFill>
              <a:srgbClr val="92D050"/>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a:latin typeface="Arial" panose="020B0604020202020204" pitchFamily="34" charset="0"/>
                  <a:cs typeface="Arial" panose="020B0604020202020204" pitchFamily="34" charset="0"/>
                </a:rPr>
                <a:t>Q</a:t>
              </a:r>
            </a:p>
          </p:txBody>
        </p:sp>
        <p:sp>
          <p:nvSpPr>
            <p:cNvPr id="10" name="Oval 9"/>
            <p:cNvSpPr>
              <a:spLocks noChangeAspect="1"/>
            </p:cNvSpPr>
            <p:nvPr/>
          </p:nvSpPr>
          <p:spPr>
            <a:xfrm>
              <a:off x="1454013" y="2282014"/>
              <a:ext cx="540000" cy="540000"/>
            </a:xfrm>
            <a:prstGeom prst="ellipse">
              <a:avLst/>
            </a:prstGeom>
            <a:solidFill>
              <a:schemeClr val="tx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a:latin typeface="Arial" panose="020B0604020202020204" pitchFamily="34" charset="0"/>
                  <a:cs typeface="Arial" panose="020B0604020202020204" pitchFamily="34" charset="0"/>
                </a:rPr>
                <a:t>S</a:t>
              </a:r>
            </a:p>
          </p:txBody>
        </p:sp>
        <p:sp>
          <p:nvSpPr>
            <p:cNvPr id="11" name="Oval 10"/>
            <p:cNvSpPr>
              <a:spLocks noChangeAspect="1"/>
            </p:cNvSpPr>
            <p:nvPr/>
          </p:nvSpPr>
          <p:spPr>
            <a:xfrm>
              <a:off x="1606800" y="3328912"/>
              <a:ext cx="540000" cy="540000"/>
            </a:xfrm>
            <a:prstGeom prst="ellipse">
              <a:avLst/>
            </a:prstGeom>
            <a:solidFill>
              <a:srgbClr val="99336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a:latin typeface="Arial" panose="020B0604020202020204" pitchFamily="34" charset="0"/>
                  <a:cs typeface="Arial" panose="020B0604020202020204" pitchFamily="34" charset="0"/>
                </a:rPr>
                <a:t>T</a:t>
              </a:r>
            </a:p>
          </p:txBody>
        </p:sp>
        <p:sp>
          <p:nvSpPr>
            <p:cNvPr id="12" name="Oval 11"/>
            <p:cNvSpPr>
              <a:spLocks noChangeAspect="1"/>
            </p:cNvSpPr>
            <p:nvPr/>
          </p:nvSpPr>
          <p:spPr>
            <a:xfrm>
              <a:off x="2555613" y="3598912"/>
              <a:ext cx="540000" cy="540000"/>
            </a:xfrm>
            <a:prstGeom prst="ellipse">
              <a:avLst/>
            </a:prstGeom>
            <a:solidFill>
              <a:srgbClr val="663300"/>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a:latin typeface="Arial" panose="020B0604020202020204" pitchFamily="34" charset="0"/>
                  <a:cs typeface="Arial" panose="020B0604020202020204" pitchFamily="34" charset="0"/>
                </a:rPr>
                <a:t>K</a:t>
              </a:r>
            </a:p>
          </p:txBody>
        </p:sp>
        <p:sp>
          <p:nvSpPr>
            <p:cNvPr id="13" name="Oval 12"/>
            <p:cNvSpPr>
              <a:spLocks noChangeAspect="1"/>
            </p:cNvSpPr>
            <p:nvPr/>
          </p:nvSpPr>
          <p:spPr>
            <a:xfrm>
              <a:off x="2092200" y="3448897"/>
              <a:ext cx="540000" cy="540000"/>
            </a:xfrm>
            <a:prstGeom prst="ellipse">
              <a:avLst/>
            </a:prstGeom>
            <a:solidFill>
              <a:srgbClr val="FF00FF"/>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a:latin typeface="Arial" panose="020B0604020202020204" pitchFamily="34" charset="0"/>
                  <a:cs typeface="Arial" panose="020B0604020202020204" pitchFamily="34" charset="0"/>
                </a:rPr>
                <a:t>V</a:t>
              </a:r>
            </a:p>
          </p:txBody>
        </p:sp>
        <p:sp>
          <p:nvSpPr>
            <p:cNvPr id="14" name="Oval 13"/>
            <p:cNvSpPr>
              <a:spLocks noChangeAspect="1"/>
            </p:cNvSpPr>
            <p:nvPr/>
          </p:nvSpPr>
          <p:spPr>
            <a:xfrm>
              <a:off x="2205940" y="4374957"/>
              <a:ext cx="432000" cy="432000"/>
            </a:xfrm>
            <a:prstGeom prst="ellipse">
              <a:avLst/>
            </a:prstGeom>
            <a:solidFill>
              <a:schemeClr val="accent6">
                <a:lumMod val="75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a:latin typeface="Arial" panose="020B0604020202020204" pitchFamily="34" charset="0"/>
                <a:cs typeface="Arial" panose="020B0604020202020204" pitchFamily="34" charset="0"/>
              </a:endParaRPr>
            </a:p>
          </p:txBody>
        </p:sp>
        <p:sp>
          <p:nvSpPr>
            <p:cNvPr id="15" name="Oval 14"/>
            <p:cNvSpPr>
              <a:spLocks noChangeAspect="1"/>
            </p:cNvSpPr>
            <p:nvPr/>
          </p:nvSpPr>
          <p:spPr>
            <a:xfrm>
              <a:off x="2901600" y="3922912"/>
              <a:ext cx="432000" cy="432000"/>
            </a:xfrm>
            <a:prstGeom prst="ellipse">
              <a:avLst/>
            </a:prstGeom>
            <a:solidFill>
              <a:srgbClr val="92D050"/>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a:latin typeface="Arial" panose="020B0604020202020204" pitchFamily="34" charset="0"/>
                <a:cs typeface="Arial" panose="020B0604020202020204" pitchFamily="34" charset="0"/>
              </a:endParaRPr>
            </a:p>
          </p:txBody>
        </p:sp>
        <p:sp>
          <p:nvSpPr>
            <p:cNvPr id="16" name="Oval 15"/>
            <p:cNvSpPr>
              <a:spLocks noChangeAspect="1"/>
            </p:cNvSpPr>
            <p:nvPr/>
          </p:nvSpPr>
          <p:spPr>
            <a:xfrm>
              <a:off x="2663613" y="4246912"/>
              <a:ext cx="432000" cy="432000"/>
            </a:xfrm>
            <a:prstGeom prst="ellipse">
              <a:avLst/>
            </a:prstGeom>
            <a:solidFill>
              <a:schemeClr val="tx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a:latin typeface="Arial" panose="020B0604020202020204" pitchFamily="34" charset="0"/>
                <a:cs typeface="Arial" panose="020B0604020202020204" pitchFamily="34" charset="0"/>
              </a:endParaRPr>
            </a:p>
          </p:txBody>
        </p:sp>
        <p:sp>
          <p:nvSpPr>
            <p:cNvPr id="17" name="Oval 16"/>
            <p:cNvSpPr>
              <a:spLocks noChangeAspect="1"/>
            </p:cNvSpPr>
            <p:nvPr/>
          </p:nvSpPr>
          <p:spPr>
            <a:xfrm>
              <a:off x="1748267" y="4426195"/>
              <a:ext cx="432000" cy="432000"/>
            </a:xfrm>
            <a:prstGeom prst="ellipse">
              <a:avLst/>
            </a:prstGeom>
            <a:solidFill>
              <a:srgbClr val="99336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a:latin typeface="Arial" panose="020B0604020202020204" pitchFamily="34" charset="0"/>
                <a:cs typeface="Arial" panose="020B0604020202020204" pitchFamily="34" charset="0"/>
              </a:endParaRPr>
            </a:p>
          </p:txBody>
        </p:sp>
        <p:sp>
          <p:nvSpPr>
            <p:cNvPr id="18" name="Oval 17"/>
            <p:cNvSpPr>
              <a:spLocks noChangeAspect="1"/>
            </p:cNvSpPr>
            <p:nvPr/>
          </p:nvSpPr>
          <p:spPr>
            <a:xfrm>
              <a:off x="1376323" y="4549569"/>
              <a:ext cx="360000" cy="360000"/>
            </a:xfrm>
            <a:prstGeom prst="ellipse">
              <a:avLst/>
            </a:prstGeom>
            <a:solidFill>
              <a:srgbClr val="003300"/>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a:latin typeface="Arial" panose="020B0604020202020204" pitchFamily="34" charset="0"/>
                <a:cs typeface="Arial" panose="020B0604020202020204" pitchFamily="34" charset="0"/>
              </a:endParaRPr>
            </a:p>
          </p:txBody>
        </p:sp>
        <p:sp>
          <p:nvSpPr>
            <p:cNvPr id="19" name="Oval 18"/>
            <p:cNvSpPr>
              <a:spLocks noChangeAspect="1"/>
            </p:cNvSpPr>
            <p:nvPr/>
          </p:nvSpPr>
          <p:spPr>
            <a:xfrm>
              <a:off x="1357936" y="4990899"/>
              <a:ext cx="360000" cy="360000"/>
            </a:xfrm>
            <a:prstGeom prst="ellipse">
              <a:avLst/>
            </a:prstGeom>
            <a:solidFill>
              <a:srgbClr val="663300"/>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a:latin typeface="Arial" panose="020B0604020202020204" pitchFamily="34" charset="0"/>
                <a:cs typeface="Arial" panose="020B0604020202020204" pitchFamily="34" charset="0"/>
              </a:endParaRPr>
            </a:p>
          </p:txBody>
        </p:sp>
        <p:sp>
          <p:nvSpPr>
            <p:cNvPr id="20" name="Oval 19"/>
            <p:cNvSpPr>
              <a:spLocks noChangeAspect="1"/>
            </p:cNvSpPr>
            <p:nvPr/>
          </p:nvSpPr>
          <p:spPr>
            <a:xfrm>
              <a:off x="1094013" y="4770234"/>
              <a:ext cx="360000" cy="360000"/>
            </a:xfrm>
            <a:prstGeom prst="ellipse">
              <a:avLst/>
            </a:prstGeom>
            <a:solidFill>
              <a:srgbClr val="FF00FF"/>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a:latin typeface="Arial" panose="020B0604020202020204" pitchFamily="34" charset="0"/>
                <a:cs typeface="Arial" panose="020B0604020202020204" pitchFamily="34" charset="0"/>
              </a:endParaRPr>
            </a:p>
          </p:txBody>
        </p:sp>
        <p:sp>
          <p:nvSpPr>
            <p:cNvPr id="21" name="Oval 20"/>
            <p:cNvSpPr>
              <a:spLocks noChangeAspect="1"/>
            </p:cNvSpPr>
            <p:nvPr/>
          </p:nvSpPr>
          <p:spPr>
            <a:xfrm>
              <a:off x="2339301" y="5377459"/>
              <a:ext cx="324000" cy="324000"/>
            </a:xfrm>
            <a:prstGeom prst="ellipse">
              <a:avLst/>
            </a:prstGeom>
            <a:solidFill>
              <a:srgbClr val="FFC000"/>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a:latin typeface="Arial" panose="020B0604020202020204" pitchFamily="34" charset="0"/>
                <a:cs typeface="Arial" panose="020B0604020202020204" pitchFamily="34" charset="0"/>
              </a:endParaRPr>
            </a:p>
          </p:txBody>
        </p:sp>
        <p:sp>
          <p:nvSpPr>
            <p:cNvPr id="22" name="Oval 21"/>
            <p:cNvSpPr>
              <a:spLocks noChangeAspect="1"/>
            </p:cNvSpPr>
            <p:nvPr/>
          </p:nvSpPr>
          <p:spPr>
            <a:xfrm>
              <a:off x="2045192" y="5218936"/>
              <a:ext cx="324000" cy="324000"/>
            </a:xfrm>
            <a:prstGeom prst="ellipse">
              <a:avLst/>
            </a:prstGeom>
            <a:solidFill>
              <a:srgbClr val="92D050"/>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a:latin typeface="Arial" panose="020B0604020202020204" pitchFamily="34" charset="0"/>
                <a:cs typeface="Arial" panose="020B0604020202020204" pitchFamily="34" charset="0"/>
              </a:endParaRPr>
            </a:p>
          </p:txBody>
        </p:sp>
        <p:sp>
          <p:nvSpPr>
            <p:cNvPr id="23" name="Oval 22"/>
            <p:cNvSpPr>
              <a:spLocks noChangeAspect="1"/>
            </p:cNvSpPr>
            <p:nvPr/>
          </p:nvSpPr>
          <p:spPr>
            <a:xfrm>
              <a:off x="1711396" y="5126390"/>
              <a:ext cx="324000" cy="324000"/>
            </a:xfrm>
            <a:prstGeom prst="ellipse">
              <a:avLst/>
            </a:prstGeom>
            <a:solidFill>
              <a:schemeClr val="tx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a:latin typeface="Arial" panose="020B0604020202020204" pitchFamily="34" charset="0"/>
                <a:cs typeface="Arial" panose="020B0604020202020204" pitchFamily="34" charset="0"/>
              </a:endParaRPr>
            </a:p>
          </p:txBody>
        </p:sp>
        <p:sp>
          <p:nvSpPr>
            <p:cNvPr id="24" name="Oval 23"/>
            <p:cNvSpPr>
              <a:spLocks noChangeAspect="1"/>
            </p:cNvSpPr>
            <p:nvPr/>
          </p:nvSpPr>
          <p:spPr>
            <a:xfrm>
              <a:off x="2064856" y="5584019"/>
              <a:ext cx="324000" cy="324000"/>
            </a:xfrm>
            <a:prstGeom prst="ellipse">
              <a:avLst/>
            </a:prstGeom>
            <a:solidFill>
              <a:srgbClr val="993366"/>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a:latin typeface="Arial" panose="020B0604020202020204" pitchFamily="34" charset="0"/>
                <a:cs typeface="Arial" panose="020B0604020202020204" pitchFamily="34" charset="0"/>
              </a:endParaRPr>
            </a:p>
          </p:txBody>
        </p:sp>
        <p:sp>
          <p:nvSpPr>
            <p:cNvPr id="25" name="Oval 24"/>
            <p:cNvSpPr>
              <a:spLocks noChangeAspect="1"/>
            </p:cNvSpPr>
            <p:nvPr/>
          </p:nvSpPr>
          <p:spPr>
            <a:xfrm>
              <a:off x="1846084" y="5718585"/>
              <a:ext cx="216000" cy="216000"/>
            </a:xfrm>
            <a:prstGeom prst="ellipse">
              <a:avLst/>
            </a:prstGeom>
            <a:solidFill>
              <a:srgbClr val="92D050"/>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a:latin typeface="Arial" panose="020B0604020202020204" pitchFamily="34" charset="0"/>
                <a:cs typeface="Arial" panose="020B0604020202020204" pitchFamily="34" charset="0"/>
              </a:endParaRPr>
            </a:p>
          </p:txBody>
        </p:sp>
        <p:sp>
          <p:nvSpPr>
            <p:cNvPr id="26" name="Oval 25"/>
            <p:cNvSpPr>
              <a:spLocks noChangeAspect="1"/>
            </p:cNvSpPr>
            <p:nvPr/>
          </p:nvSpPr>
          <p:spPr>
            <a:xfrm>
              <a:off x="1620201" y="5788116"/>
              <a:ext cx="216000" cy="216000"/>
            </a:xfrm>
            <a:prstGeom prst="ellipse">
              <a:avLst/>
            </a:prstGeom>
            <a:solidFill>
              <a:schemeClr val="tx2">
                <a:lumMod val="60000"/>
                <a:lumOff val="40000"/>
              </a:schemeClr>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a:latin typeface="Arial" panose="020B0604020202020204" pitchFamily="34" charset="0"/>
                <a:cs typeface="Arial" panose="020B0604020202020204" pitchFamily="34" charset="0"/>
              </a:endParaRPr>
            </a:p>
          </p:txBody>
        </p:sp>
        <p:sp>
          <p:nvSpPr>
            <p:cNvPr id="27" name="Oval 26"/>
            <p:cNvSpPr>
              <a:spLocks noChangeAspect="1"/>
            </p:cNvSpPr>
            <p:nvPr/>
          </p:nvSpPr>
          <p:spPr>
            <a:xfrm>
              <a:off x="1401429" y="5826585"/>
              <a:ext cx="216000" cy="216000"/>
            </a:xfrm>
            <a:prstGeom prst="ellipse">
              <a:avLst/>
            </a:prstGeom>
            <a:solidFill>
              <a:srgbClr val="003300"/>
            </a:solid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a:latin typeface="Arial" panose="020B0604020202020204" pitchFamily="34" charset="0"/>
                <a:cs typeface="Arial" panose="020B0604020202020204" pitchFamily="34" charset="0"/>
              </a:endParaRPr>
            </a:p>
          </p:txBody>
        </p:sp>
      </p:grpSp>
      <p:sp>
        <p:nvSpPr>
          <p:cNvPr id="30" name="TextBox 29"/>
          <p:cNvSpPr txBox="1"/>
          <p:nvPr/>
        </p:nvSpPr>
        <p:spPr>
          <a:xfrm>
            <a:off x="3200400" y="1546017"/>
            <a:ext cx="3134191" cy="646331"/>
          </a:xfrm>
          <a:prstGeom prst="rect">
            <a:avLst/>
          </a:prstGeom>
          <a:noFill/>
        </p:spPr>
        <p:txBody>
          <a:bodyPr wrap="none" rtlCol="0">
            <a:spAutoFit/>
          </a:bodyPr>
          <a:lstStyle/>
          <a:p>
            <a:pPr algn="ctr"/>
            <a:r>
              <a:rPr lang="en-CA"/>
              <a:t>Protein structure prediction</a:t>
            </a:r>
          </a:p>
          <a:p>
            <a:pPr algn="ctr"/>
            <a:r>
              <a:rPr lang="en-CA"/>
              <a:t>(for proteins found in Nature)</a:t>
            </a:r>
            <a:endParaRPr lang="en-IN"/>
          </a:p>
        </p:txBody>
      </p:sp>
      <p:sp>
        <p:nvSpPr>
          <p:cNvPr id="32" name="TextBox 31"/>
          <p:cNvSpPr txBox="1"/>
          <p:nvPr/>
        </p:nvSpPr>
        <p:spPr>
          <a:xfrm>
            <a:off x="3663223" y="5867701"/>
            <a:ext cx="2339102" cy="646331"/>
          </a:xfrm>
          <a:prstGeom prst="rect">
            <a:avLst/>
          </a:prstGeom>
          <a:noFill/>
        </p:spPr>
        <p:txBody>
          <a:bodyPr wrap="none" rtlCol="0">
            <a:spAutoFit/>
          </a:bodyPr>
          <a:lstStyle/>
          <a:p>
            <a:pPr algn="ctr"/>
            <a:r>
              <a:rPr lang="en-CA"/>
              <a:t>Protein design</a:t>
            </a:r>
          </a:p>
          <a:p>
            <a:pPr algn="ctr"/>
            <a:r>
              <a:rPr lang="en-CA"/>
              <a:t>(for artificial proteins)</a:t>
            </a:r>
            <a:endParaRPr lang="en-IN"/>
          </a:p>
        </p:txBody>
      </p:sp>
      <p:sp>
        <p:nvSpPr>
          <p:cNvPr id="28" name="Curved Down Arrow 27"/>
          <p:cNvSpPr/>
          <p:nvPr/>
        </p:nvSpPr>
        <p:spPr>
          <a:xfrm>
            <a:off x="2201656" y="1263471"/>
            <a:ext cx="5037344" cy="731520"/>
          </a:xfrm>
          <a:prstGeom prst="curvedDown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1" name="Curved Down Arrow 30"/>
          <p:cNvSpPr/>
          <p:nvPr/>
        </p:nvSpPr>
        <p:spPr>
          <a:xfrm flipH="1" flipV="1">
            <a:off x="2314101" y="5104015"/>
            <a:ext cx="5037344" cy="731520"/>
          </a:xfrm>
          <a:prstGeom prst="curvedDown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8489150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8A7051-43EA-E443-8E50-392063509A9C}"/>
              </a:ext>
            </a:extLst>
          </p:cNvPr>
          <p:cNvPicPr>
            <a:picLocks noChangeAspect="1"/>
          </p:cNvPicPr>
          <p:nvPr/>
        </p:nvPicPr>
        <p:blipFill rotWithShape="1">
          <a:blip r:embed="rId2"/>
          <a:srcRect l="4751" r="7718"/>
          <a:stretch/>
        </p:blipFill>
        <p:spPr>
          <a:xfrm>
            <a:off x="76200" y="301339"/>
            <a:ext cx="8991600" cy="6556661"/>
          </a:xfrm>
          <a:prstGeom prst="rect">
            <a:avLst/>
          </a:prstGeom>
        </p:spPr>
      </p:pic>
    </p:spTree>
    <p:extLst>
      <p:ext uri="{BB962C8B-B14F-4D97-AF65-F5344CB8AC3E}">
        <p14:creationId xmlns:p14="http://schemas.microsoft.com/office/powerpoint/2010/main" val="4347623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TextBox 1"/>
          <p:cNvSpPr txBox="1">
            <a:spLocks noChangeArrowheads="1"/>
          </p:cNvSpPr>
          <p:nvPr/>
        </p:nvSpPr>
        <p:spPr bwMode="auto">
          <a:xfrm>
            <a:off x="53172" y="65782"/>
            <a:ext cx="9037656"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solidFill>
                  <a:srgbClr val="C00000"/>
                </a:solidFill>
                <a:latin typeface="Arial" panose="020B0604020202020204" pitchFamily="34" charset="0"/>
              </a:rPr>
              <a:t>Designed Protein Targets the Conserved Stem Region of Influenza Hemagglutinin</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76667"/>
          <a:stretch/>
        </p:blipFill>
        <p:spPr>
          <a:xfrm>
            <a:off x="4774640" y="1447800"/>
            <a:ext cx="2133600" cy="4572000"/>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587" r="1744"/>
          <a:stretch/>
        </p:blipFill>
        <p:spPr>
          <a:xfrm>
            <a:off x="10049" y="1981200"/>
            <a:ext cx="4788016" cy="3312319"/>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8333" r="26667"/>
          <a:stretch/>
        </p:blipFill>
        <p:spPr>
          <a:xfrm>
            <a:off x="6874745" y="1447800"/>
            <a:ext cx="2286000" cy="4572000"/>
          </a:xfrm>
          <a:prstGeom prst="rect">
            <a:avLst/>
          </a:prstGeom>
        </p:spPr>
      </p:pic>
      <p:sp>
        <p:nvSpPr>
          <p:cNvPr id="4" name="TextBox 3"/>
          <p:cNvSpPr txBox="1"/>
          <p:nvPr/>
        </p:nvSpPr>
        <p:spPr>
          <a:xfrm>
            <a:off x="19664" y="6551505"/>
            <a:ext cx="1612749" cy="276999"/>
          </a:xfrm>
          <a:prstGeom prst="rect">
            <a:avLst/>
          </a:prstGeom>
          <a:noFill/>
        </p:spPr>
        <p:txBody>
          <a:bodyPr wrap="none" rtlCol="0">
            <a:spAutoFit/>
          </a:bodyPr>
          <a:lstStyle/>
          <a:p>
            <a:r>
              <a:rPr lang="en-CA" sz="1200"/>
              <a:t>Science 2011 32:816</a:t>
            </a:r>
            <a:endParaRPr lang="en-IN" sz="1200"/>
          </a:p>
        </p:txBody>
      </p:sp>
    </p:spTree>
    <p:extLst>
      <p:ext uri="{BB962C8B-B14F-4D97-AF65-F5344CB8AC3E}">
        <p14:creationId xmlns:p14="http://schemas.microsoft.com/office/powerpoint/2010/main" val="39422837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700" y="0"/>
            <a:ext cx="8610600" cy="685800"/>
          </a:xfrm>
          <a:prstGeom prst="rect">
            <a:avLst/>
          </a:prstGeom>
        </p:spPr>
        <p:txBody>
          <a:bodyPr/>
          <a:lstStyle/>
          <a:p>
            <a:pPr algn="ctr" eaLnBrk="1" hangingPunct="1">
              <a:defRPr/>
            </a:pPr>
            <a:r>
              <a:rPr lang="en-US" sz="3600" dirty="0">
                <a:solidFill>
                  <a:srgbClr val="C00000"/>
                </a:solidFill>
                <a:ea typeface="+mj-ea"/>
                <a:cs typeface="Arial" pitchFamily="34" charset="0"/>
              </a:rPr>
              <a:t>Amino acids: Building blocks of Proteins</a:t>
            </a:r>
          </a:p>
        </p:txBody>
      </p:sp>
      <p:sp>
        <p:nvSpPr>
          <p:cNvPr id="4" name="TextBox 3"/>
          <p:cNvSpPr txBox="1"/>
          <p:nvPr/>
        </p:nvSpPr>
        <p:spPr>
          <a:xfrm>
            <a:off x="304800" y="1022350"/>
            <a:ext cx="4800600" cy="5614988"/>
          </a:xfrm>
          <a:prstGeom prst="rect">
            <a:avLst/>
          </a:prstGeom>
          <a:noFill/>
        </p:spPr>
        <p:txBody>
          <a:bodyPr>
            <a:spAutoFit/>
          </a:bodyPr>
          <a:lstStyle/>
          <a:p>
            <a:pPr eaLnBrk="1" hangingPunct="1">
              <a:lnSpc>
                <a:spcPct val="150000"/>
              </a:lnSpc>
              <a:spcBef>
                <a:spcPts val="0"/>
              </a:spcBef>
              <a:buFont typeface="Arial" pitchFamily="34" charset="0"/>
              <a:buChar char="•"/>
              <a:defRPr/>
            </a:pPr>
            <a:r>
              <a:rPr lang="en-US" sz="2200" dirty="0">
                <a:latin typeface="Arial" charset="0"/>
              </a:rPr>
              <a:t> Protein is a polymer of amino acids.</a:t>
            </a:r>
          </a:p>
          <a:p>
            <a:pPr eaLnBrk="1" hangingPunct="1">
              <a:lnSpc>
                <a:spcPct val="150000"/>
              </a:lnSpc>
              <a:spcBef>
                <a:spcPts val="0"/>
              </a:spcBef>
              <a:buFont typeface="Arial" pitchFamily="34" charset="0"/>
              <a:buChar char="•"/>
              <a:defRPr/>
            </a:pPr>
            <a:r>
              <a:rPr lang="en-US" sz="2200" dirty="0">
                <a:latin typeface="Arial" charset="0"/>
              </a:rPr>
              <a:t> There are 20 common amino acids.</a:t>
            </a:r>
          </a:p>
          <a:p>
            <a:pPr eaLnBrk="1" hangingPunct="1">
              <a:lnSpc>
                <a:spcPct val="150000"/>
              </a:lnSpc>
              <a:spcBef>
                <a:spcPts val="0"/>
              </a:spcBef>
              <a:buFont typeface="Arial" pitchFamily="34" charset="0"/>
              <a:buChar char="•"/>
              <a:defRPr/>
            </a:pPr>
            <a:r>
              <a:rPr lang="en-US" sz="2200" dirty="0">
                <a:latin typeface="Arial" charset="0"/>
              </a:rPr>
              <a:t> Amino acids have a common chemical structure -  A tetrahedral sp</a:t>
            </a:r>
            <a:r>
              <a:rPr lang="en-US" sz="2200" baseline="30000" dirty="0">
                <a:latin typeface="Arial" charset="0"/>
              </a:rPr>
              <a:t>3</a:t>
            </a:r>
            <a:r>
              <a:rPr lang="en-US" sz="2200" dirty="0">
                <a:latin typeface="Arial" charset="0"/>
              </a:rPr>
              <a:t> carbon (C</a:t>
            </a:r>
            <a:r>
              <a:rPr lang="el-GR" sz="2200" baseline="-25000" dirty="0">
                <a:latin typeface="Arial" charset="0"/>
              </a:rPr>
              <a:t>α</a:t>
            </a:r>
            <a:r>
              <a:rPr lang="en-US" sz="2200" dirty="0">
                <a:latin typeface="Arial" charset="0"/>
              </a:rPr>
              <a:t>) with four different functional groups:</a:t>
            </a:r>
          </a:p>
          <a:p>
            <a:pPr marL="457200" indent="-457200" eaLnBrk="1" hangingPunct="1">
              <a:lnSpc>
                <a:spcPct val="150000"/>
              </a:lnSpc>
              <a:spcBef>
                <a:spcPts val="0"/>
              </a:spcBef>
              <a:buFont typeface="+mj-lt"/>
              <a:buAutoNum type="arabicPeriod"/>
              <a:defRPr/>
            </a:pPr>
            <a:r>
              <a:rPr lang="en-US" sz="2200" dirty="0">
                <a:latin typeface="Arial" charset="0"/>
              </a:rPr>
              <a:t>Amino group</a:t>
            </a:r>
          </a:p>
          <a:p>
            <a:pPr marL="457200" indent="-457200" eaLnBrk="1" hangingPunct="1">
              <a:lnSpc>
                <a:spcPct val="150000"/>
              </a:lnSpc>
              <a:spcBef>
                <a:spcPts val="0"/>
              </a:spcBef>
              <a:buFont typeface="+mj-lt"/>
              <a:buAutoNum type="arabicPeriod"/>
              <a:defRPr/>
            </a:pPr>
            <a:r>
              <a:rPr lang="en-US" sz="2200" dirty="0">
                <a:latin typeface="Arial" charset="0"/>
              </a:rPr>
              <a:t>Carboxyl group</a:t>
            </a:r>
          </a:p>
          <a:p>
            <a:pPr marL="457200" indent="-457200" eaLnBrk="1" hangingPunct="1">
              <a:lnSpc>
                <a:spcPct val="150000"/>
              </a:lnSpc>
              <a:spcBef>
                <a:spcPts val="0"/>
              </a:spcBef>
              <a:buFont typeface="+mj-lt"/>
              <a:buAutoNum type="arabicPeriod"/>
              <a:defRPr/>
            </a:pPr>
            <a:r>
              <a:rPr lang="en-US" sz="2200" dirty="0">
                <a:latin typeface="Arial" charset="0"/>
              </a:rPr>
              <a:t>H-atom</a:t>
            </a:r>
          </a:p>
          <a:p>
            <a:pPr marL="457200" indent="-457200" eaLnBrk="1" hangingPunct="1">
              <a:lnSpc>
                <a:spcPct val="150000"/>
              </a:lnSpc>
              <a:spcBef>
                <a:spcPts val="0"/>
              </a:spcBef>
              <a:buFont typeface="+mj-lt"/>
              <a:buAutoNum type="arabicPeriod"/>
              <a:defRPr/>
            </a:pPr>
            <a:r>
              <a:rPr lang="en-US" sz="2200" dirty="0">
                <a:latin typeface="Arial" charset="0"/>
              </a:rPr>
              <a:t>Side chain (R) with distinct chemical property</a:t>
            </a:r>
          </a:p>
        </p:txBody>
      </p:sp>
      <p:pic>
        <p:nvPicPr>
          <p:cNvPr id="7172" name="Picture 3" descr="figure_01_28"/>
          <p:cNvPicPr>
            <a:picLocks noChangeAspect="1" noChangeArrowheads="1"/>
          </p:cNvPicPr>
          <p:nvPr/>
        </p:nvPicPr>
        <p:blipFill>
          <a:blip r:embed="rId2" cstate="print">
            <a:extLst>
              <a:ext uri="{28A0092B-C50C-407E-A947-70E740481C1C}">
                <a14:useLocalDpi xmlns:a14="http://schemas.microsoft.com/office/drawing/2010/main" val="0"/>
              </a:ext>
            </a:extLst>
          </a:blip>
          <a:srcRect b="4387"/>
          <a:stretch>
            <a:fillRect/>
          </a:stretch>
        </p:blipFill>
        <p:spPr bwMode="auto">
          <a:xfrm>
            <a:off x="5029200" y="2546350"/>
            <a:ext cx="3965575" cy="332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04244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ctrTitle"/>
          </p:nvPr>
        </p:nvSpPr>
        <p:spPr>
          <a:xfrm>
            <a:off x="714375" y="1643063"/>
            <a:ext cx="7743825" cy="1957387"/>
          </a:xfrm>
        </p:spPr>
        <p:txBody>
          <a:bodyPr/>
          <a:lstStyle/>
          <a:p>
            <a:pPr eaLnBrk="1" hangingPunct="1"/>
            <a:r>
              <a:rPr lang="en-US" altLang="en-US" sz="5400" b="1">
                <a:solidFill>
                  <a:srgbClr val="C00000"/>
                </a:solidFill>
                <a:latin typeface="Arial" panose="020B0604020202020204" pitchFamily="34" charset="0"/>
                <a:cs typeface="Arial" panose="020B0604020202020204" pitchFamily="34" charset="0"/>
              </a:rPr>
              <a:t>Hierarchy of Protein Structure</a:t>
            </a:r>
          </a:p>
        </p:txBody>
      </p:sp>
      <p:sp>
        <p:nvSpPr>
          <p:cNvPr id="2" name="TextBox 1">
            <a:extLst>
              <a:ext uri="{FF2B5EF4-FFF2-40B4-BE49-F238E27FC236}">
                <a16:creationId xmlns:a16="http://schemas.microsoft.com/office/drawing/2014/main" id="{50D1CB64-6E9A-DD4A-A93E-F6954DABA632}"/>
              </a:ext>
            </a:extLst>
          </p:cNvPr>
          <p:cNvSpPr txBox="1"/>
          <p:nvPr/>
        </p:nvSpPr>
        <p:spPr>
          <a:xfrm>
            <a:off x="3660299" y="2513250"/>
            <a:ext cx="1828800" cy="369332"/>
          </a:xfrm>
          <a:prstGeom prst="rect">
            <a:avLst/>
          </a:prstGeom>
          <a:noFill/>
        </p:spPr>
        <p:txBody>
          <a:bodyPr wrap="square" rtlCol="0">
            <a:spAutoFit/>
          </a:bodyPr>
          <a:lstStyle/>
          <a:p>
            <a:pPr algn="l"/>
            <a:endParaRPr lang="en-US">
              <a:latin typeface="Agency FB" panose="02000000000000000000" pitchFamily="2" charset="0"/>
              <a:ea typeface="Agency FB" panose="02000000000000000000" pitchFamily="2" charset="0"/>
            </a:endParaRPr>
          </a:p>
        </p:txBody>
      </p:sp>
    </p:spTree>
    <p:extLst>
      <p:ext uri="{BB962C8B-B14F-4D97-AF65-F5344CB8AC3E}">
        <p14:creationId xmlns:p14="http://schemas.microsoft.com/office/powerpoint/2010/main" val="22903045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381000" y="76200"/>
            <a:ext cx="8534400" cy="9540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800" b="1">
                <a:solidFill>
                  <a:srgbClr val="C00000"/>
                </a:solidFill>
                <a:latin typeface="Arial" panose="020B0604020202020204" pitchFamily="34" charset="0"/>
              </a:rPr>
              <a:t>Protein Molecules are Organized in a Structural Hierarchy </a:t>
            </a:r>
          </a:p>
        </p:txBody>
      </p:sp>
      <p:sp>
        <p:nvSpPr>
          <p:cNvPr id="16387" name="TextBox 1"/>
          <p:cNvSpPr txBox="1">
            <a:spLocks noChangeArrowheads="1"/>
          </p:cNvSpPr>
          <p:nvPr/>
        </p:nvSpPr>
        <p:spPr bwMode="auto">
          <a:xfrm>
            <a:off x="1752600" y="2890838"/>
            <a:ext cx="17589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b="1">
                <a:latin typeface="Arial" panose="020B0604020202020204" pitchFamily="34" charset="0"/>
              </a:rPr>
              <a:t>Secondary</a:t>
            </a:r>
          </a:p>
        </p:txBody>
      </p:sp>
      <p:pic>
        <p:nvPicPr>
          <p:cNvPr id="16388" name="Picture 21" descr="https://upload.wikimedia.org/wikipedia/commons/thumb/c/c9/Main_protein_structure_levels_en.svg/2000px-Main_protein_structure_levels_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0428" y="555111"/>
            <a:ext cx="3603005" cy="628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Box 7"/>
          <p:cNvSpPr txBox="1">
            <a:spLocks noChangeArrowheads="1"/>
          </p:cNvSpPr>
          <p:nvPr/>
        </p:nvSpPr>
        <p:spPr bwMode="auto">
          <a:xfrm>
            <a:off x="7162800" y="4133850"/>
            <a:ext cx="12922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b="1">
              <a:latin typeface="Arial" panose="020B0604020202020204" pitchFamily="34" charset="0"/>
            </a:endParaRPr>
          </a:p>
          <a:p>
            <a:pPr>
              <a:spcBef>
                <a:spcPct val="0"/>
              </a:spcBef>
              <a:buFontTx/>
              <a:buNone/>
            </a:pPr>
            <a:r>
              <a:rPr lang="en-US" altLang="en-US" sz="2400" b="1">
                <a:latin typeface="Arial" panose="020B0604020202020204" pitchFamily="34" charset="0"/>
              </a:rPr>
              <a:t>Tertiary</a:t>
            </a:r>
          </a:p>
          <a:p>
            <a:pPr>
              <a:spcBef>
                <a:spcPct val="0"/>
              </a:spcBef>
              <a:buFontTx/>
              <a:buNone/>
            </a:pPr>
            <a:endParaRPr lang="en-US" altLang="en-US" sz="2400" b="1">
              <a:latin typeface="Arial" panose="020B0604020202020204" pitchFamily="34" charset="0"/>
            </a:endParaRPr>
          </a:p>
        </p:txBody>
      </p:sp>
      <p:sp>
        <p:nvSpPr>
          <p:cNvPr id="16390" name="TextBox 8"/>
          <p:cNvSpPr txBox="1">
            <a:spLocks noChangeArrowheads="1"/>
          </p:cNvSpPr>
          <p:nvPr/>
        </p:nvSpPr>
        <p:spPr bwMode="auto">
          <a:xfrm>
            <a:off x="7354888" y="1290638"/>
            <a:ext cx="13319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b="1">
                <a:latin typeface="Arial" panose="020B0604020202020204" pitchFamily="34" charset="0"/>
              </a:rPr>
              <a:t>Primary</a:t>
            </a:r>
          </a:p>
        </p:txBody>
      </p:sp>
      <p:sp>
        <p:nvSpPr>
          <p:cNvPr id="16391" name="TextBox 9"/>
          <p:cNvSpPr txBox="1">
            <a:spLocks noChangeArrowheads="1"/>
          </p:cNvSpPr>
          <p:nvPr/>
        </p:nvSpPr>
        <p:spPr bwMode="auto">
          <a:xfrm>
            <a:off x="1754188" y="5029200"/>
            <a:ext cx="18272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endParaRPr lang="en-US" altLang="en-US" sz="2400" b="1">
              <a:latin typeface="Arial" panose="020B0604020202020204" pitchFamily="34" charset="0"/>
            </a:endParaRPr>
          </a:p>
          <a:p>
            <a:pPr>
              <a:spcBef>
                <a:spcPct val="0"/>
              </a:spcBef>
              <a:buFontTx/>
              <a:buNone/>
            </a:pPr>
            <a:r>
              <a:rPr lang="en-US" altLang="en-US" sz="2400" b="1">
                <a:latin typeface="Arial" panose="020B0604020202020204" pitchFamily="34" charset="0"/>
              </a:rPr>
              <a:t>Quaternary</a:t>
            </a:r>
          </a:p>
          <a:p>
            <a:pPr>
              <a:spcBef>
                <a:spcPct val="0"/>
              </a:spcBef>
              <a:buFontTx/>
              <a:buNone/>
            </a:pPr>
            <a:endParaRPr lang="en-US" altLang="en-US" sz="2400" b="1">
              <a:latin typeface="Arial" panose="020B0604020202020204" pitchFamily="34" charset="0"/>
            </a:endParaRPr>
          </a:p>
        </p:txBody>
      </p:sp>
    </p:spTree>
    <p:extLst>
      <p:ext uri="{BB962C8B-B14F-4D97-AF65-F5344CB8AC3E}">
        <p14:creationId xmlns:p14="http://schemas.microsoft.com/office/powerpoint/2010/main" val="32600651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s://figures.boundless.com/18574/large/figure-03-04-07.j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19200"/>
            <a:ext cx="7467600" cy="557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Box 1"/>
          <p:cNvSpPr txBox="1">
            <a:spLocks noChangeArrowheads="1"/>
          </p:cNvSpPr>
          <p:nvPr/>
        </p:nvSpPr>
        <p:spPr bwMode="auto">
          <a:xfrm>
            <a:off x="2057400" y="76200"/>
            <a:ext cx="5057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800" b="1">
                <a:solidFill>
                  <a:srgbClr val="C00000"/>
                </a:solidFill>
                <a:latin typeface="Arial" panose="020B0604020202020204" pitchFamily="34" charset="0"/>
              </a:rPr>
              <a:t>Secondary Protein Structure</a:t>
            </a:r>
          </a:p>
        </p:txBody>
      </p:sp>
      <p:sp>
        <p:nvSpPr>
          <p:cNvPr id="17412" name="Rectangle 2"/>
          <p:cNvSpPr>
            <a:spLocks noChangeArrowheads="1"/>
          </p:cNvSpPr>
          <p:nvPr/>
        </p:nvSpPr>
        <p:spPr bwMode="auto">
          <a:xfrm>
            <a:off x="1828800" y="2830513"/>
            <a:ext cx="1447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C00000"/>
                </a:solidFill>
                <a:latin typeface="Arial" panose="020B0604020202020204" pitchFamily="34" charset="0"/>
              </a:rPr>
              <a:t>Beta Sheet</a:t>
            </a:r>
          </a:p>
        </p:txBody>
      </p:sp>
      <p:sp>
        <p:nvSpPr>
          <p:cNvPr id="17413" name="Rectangle 4"/>
          <p:cNvSpPr>
            <a:spLocks noChangeArrowheads="1"/>
          </p:cNvSpPr>
          <p:nvPr/>
        </p:nvSpPr>
        <p:spPr bwMode="auto">
          <a:xfrm>
            <a:off x="5029200" y="3505200"/>
            <a:ext cx="1676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800" b="1">
                <a:solidFill>
                  <a:srgbClr val="C00000"/>
                </a:solidFill>
                <a:latin typeface="Arial" panose="020B0604020202020204" pitchFamily="34" charset="0"/>
              </a:rPr>
              <a:t>Alpha helix</a:t>
            </a:r>
          </a:p>
        </p:txBody>
      </p:sp>
      <p:sp>
        <p:nvSpPr>
          <p:cNvPr id="17414" name="Rectangle 3"/>
          <p:cNvSpPr>
            <a:spLocks noChangeArrowheads="1"/>
          </p:cNvSpPr>
          <p:nvPr/>
        </p:nvSpPr>
        <p:spPr bwMode="auto">
          <a:xfrm>
            <a:off x="152400" y="666750"/>
            <a:ext cx="9067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Characterized by main chain NH and CO groups participating in H-bonds</a:t>
            </a:r>
          </a:p>
        </p:txBody>
      </p:sp>
    </p:spTree>
    <p:extLst>
      <p:ext uri="{BB962C8B-B14F-4D97-AF65-F5344CB8AC3E}">
        <p14:creationId xmlns:p14="http://schemas.microsoft.com/office/powerpoint/2010/main" val="4114939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6"/>
          <p:cNvSpPr txBox="1">
            <a:spLocks noChangeArrowheads="1"/>
          </p:cNvSpPr>
          <p:nvPr/>
        </p:nvSpPr>
        <p:spPr bwMode="auto">
          <a:xfrm>
            <a:off x="3352800" y="152400"/>
            <a:ext cx="24161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b="1">
                <a:solidFill>
                  <a:srgbClr val="C00000"/>
                </a:solidFill>
                <a:latin typeface="Arial" panose="020B0604020202020204" pitchFamily="34" charset="0"/>
              </a:rPr>
              <a:t>Alpha Helix</a:t>
            </a:r>
          </a:p>
        </p:txBody>
      </p:sp>
      <p:pic>
        <p:nvPicPr>
          <p:cNvPr id="3379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l="49892" b="13484"/>
          <a:stretch>
            <a:fillRect/>
          </a:stretch>
        </p:blipFill>
        <p:spPr bwMode="auto">
          <a:xfrm>
            <a:off x="6409517" y="533400"/>
            <a:ext cx="2692400" cy="37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2" name="Group 1"/>
          <p:cNvGrpSpPr>
            <a:grpSpLocks/>
          </p:cNvGrpSpPr>
          <p:nvPr/>
        </p:nvGrpSpPr>
        <p:grpSpPr bwMode="auto">
          <a:xfrm>
            <a:off x="41275" y="533400"/>
            <a:ext cx="6511925" cy="4060825"/>
            <a:chOff x="41275" y="533400"/>
            <a:chExt cx="6511925" cy="4060825"/>
          </a:xfrm>
        </p:grpSpPr>
        <p:pic>
          <p:nvPicPr>
            <p:cNvPr id="18441" name="Picture 1"/>
            <p:cNvPicPr>
              <a:picLocks noChangeAspect="1" noChangeArrowheads="1"/>
            </p:cNvPicPr>
            <p:nvPr/>
          </p:nvPicPr>
          <p:blipFill>
            <a:blip r:embed="rId4">
              <a:extLst>
                <a:ext uri="{28A0092B-C50C-407E-A947-70E740481C1C}">
                  <a14:useLocalDpi xmlns:a14="http://schemas.microsoft.com/office/drawing/2010/main" val="0"/>
                </a:ext>
              </a:extLst>
            </a:blip>
            <a:srcRect t="4115" r="73692" b="15018"/>
            <a:stretch>
              <a:fillRect/>
            </a:stretch>
          </p:blipFill>
          <p:spPr bwMode="auto">
            <a:xfrm>
              <a:off x="41275" y="533400"/>
              <a:ext cx="2244725" cy="406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8442" name="Content Placeholder 2"/>
            <p:cNvSpPr txBox="1">
              <a:spLocks/>
            </p:cNvSpPr>
            <p:nvPr/>
          </p:nvSpPr>
          <p:spPr bwMode="auto">
            <a:xfrm>
              <a:off x="2514600" y="1231900"/>
              <a:ext cx="40386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lstStyle>
              <a:lvl1pPr indent="4763">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indent="4445" eaLnBrk="1" hangingPunct="1">
                <a:spcBef>
                  <a:spcPts val="600"/>
                </a:spcBef>
                <a:buFontTx/>
                <a:buNone/>
              </a:pPr>
              <a:r>
                <a:rPr lang="en-IN" altLang="en-US" sz="1800" b="1">
                  <a:latin typeface="Arial" panose="020B0604020202020204" pitchFamily="34" charset="0"/>
                </a:rPr>
                <a:t>Every 3.6 residues make one turn</a:t>
              </a:r>
              <a:endParaRPr lang="en-US"/>
            </a:p>
            <a:p>
              <a:pPr eaLnBrk="1" hangingPunct="1">
                <a:spcBef>
                  <a:spcPts val="600"/>
                </a:spcBef>
                <a:buFontTx/>
                <a:buNone/>
              </a:pPr>
              <a:endParaRPr lang="en-IN" altLang="en-US" sz="1800" b="1">
                <a:latin typeface="Arial" panose="020B0604020202020204" pitchFamily="34" charset="0"/>
              </a:endParaRPr>
            </a:p>
            <a:p>
              <a:pPr indent="4445" eaLnBrk="1" hangingPunct="1">
                <a:spcBef>
                  <a:spcPts val="600"/>
                </a:spcBef>
                <a:buFontTx/>
                <a:buNone/>
              </a:pPr>
              <a:r>
                <a:rPr lang="en-IN" altLang="en-US" sz="1800" b="1">
                  <a:latin typeface="Arial"/>
                  <a:cs typeface="Arial"/>
                </a:rPr>
                <a:t>The distance (pitch of helix) between two turns is 5.4 Å</a:t>
              </a:r>
            </a:p>
          </p:txBody>
        </p:sp>
      </p:grpSp>
      <p:grpSp>
        <p:nvGrpSpPr>
          <p:cNvPr id="18437" name="Group 11"/>
          <p:cNvGrpSpPr>
            <a:grpSpLocks/>
          </p:cNvGrpSpPr>
          <p:nvPr/>
        </p:nvGrpSpPr>
        <p:grpSpPr bwMode="auto">
          <a:xfrm>
            <a:off x="457200" y="3349625"/>
            <a:ext cx="8229600" cy="3508375"/>
            <a:chOff x="457200" y="3350095"/>
            <a:chExt cx="8229600" cy="3507905"/>
          </a:xfrm>
        </p:grpSpPr>
        <p:pic>
          <p:nvPicPr>
            <p:cNvPr id="18438" name="Picture 2" descr="http://oregonstate.edu/instruct/bb450/450material/stryer7/2/figure_02_25.jpg"/>
            <p:cNvPicPr>
              <a:picLocks noChangeAspect="1" noChangeArrowheads="1"/>
            </p:cNvPicPr>
            <p:nvPr/>
          </p:nvPicPr>
          <p:blipFill>
            <a:blip r:embed="rId5">
              <a:extLst>
                <a:ext uri="{28A0092B-C50C-407E-A947-70E740481C1C}">
                  <a14:useLocalDpi xmlns:a14="http://schemas.microsoft.com/office/drawing/2010/main" val="0"/>
                </a:ext>
              </a:extLst>
            </a:blip>
            <a:srcRect b="16827"/>
            <a:stretch>
              <a:fillRect/>
            </a:stretch>
          </p:blipFill>
          <p:spPr bwMode="auto">
            <a:xfrm>
              <a:off x="457200" y="4344999"/>
              <a:ext cx="8229600" cy="251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2"/>
            <p:cNvSpPr txBox="1">
              <a:spLocks/>
            </p:cNvSpPr>
            <p:nvPr/>
          </p:nvSpPr>
          <p:spPr>
            <a:xfrm>
              <a:off x="2438400" y="3350095"/>
              <a:ext cx="4038600" cy="1374591"/>
            </a:xfrm>
            <a:prstGeom prst="rect">
              <a:avLst/>
            </a:prstGeom>
          </p:spPr>
          <p:txBody>
            <a:bodyPr/>
            <a:lstStyle/>
            <a:p>
              <a:pPr indent="4763" eaLnBrk="1" hangingPunct="1">
                <a:spcBef>
                  <a:spcPts val="600"/>
                </a:spcBef>
                <a:defRPr/>
              </a:pPr>
              <a:endParaRPr lang="en-US" b="1">
                <a:latin typeface="Arial" charset="0"/>
              </a:endParaRPr>
            </a:p>
            <a:p>
              <a:pPr indent="4763" eaLnBrk="1" hangingPunct="1">
                <a:spcBef>
                  <a:spcPts val="600"/>
                </a:spcBef>
                <a:defRPr/>
              </a:pPr>
              <a:r>
                <a:rPr lang="en-IN" b="1">
                  <a:latin typeface="Arial" charset="0"/>
                </a:rPr>
                <a:t>The C=O of residue ‘n’ is hydrogen bonded to N-H of residue ‘n+4’</a:t>
              </a:r>
            </a:p>
            <a:p>
              <a:pPr marL="342900" indent="-342900" eaLnBrk="1" hangingPunct="1">
                <a:spcBef>
                  <a:spcPts val="600"/>
                </a:spcBef>
                <a:buFont typeface="Arial" charset="0"/>
                <a:buChar char="•"/>
                <a:defRPr/>
              </a:pPr>
              <a:endParaRPr lang="en-IN" b="1">
                <a:latin typeface="Arial" charset="0"/>
              </a:endParaRPr>
            </a:p>
          </p:txBody>
        </p:sp>
        <p:sp>
          <p:nvSpPr>
            <p:cNvPr id="18440" name="TextBox 7"/>
            <p:cNvSpPr txBox="1">
              <a:spLocks noChangeArrowheads="1"/>
            </p:cNvSpPr>
            <p:nvPr/>
          </p:nvSpPr>
          <p:spPr bwMode="auto">
            <a:xfrm>
              <a:off x="1163782" y="6248400"/>
              <a:ext cx="73661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latin typeface="Arial" panose="020B0604020202020204" pitchFamily="34" charset="0"/>
                </a:rPr>
                <a:t>n               n+1             n+2             n+3            n+4            n+5</a:t>
              </a:r>
            </a:p>
          </p:txBody>
        </p:sp>
      </p:grpSp>
    </p:spTree>
    <p:extLst>
      <p:ext uri="{BB962C8B-B14F-4D97-AF65-F5344CB8AC3E}">
        <p14:creationId xmlns:p14="http://schemas.microsoft.com/office/powerpoint/2010/main" val="16176563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3796"/>
                                        </p:tgtEl>
                                        <p:attrNameLst>
                                          <p:attrName>style.visibility</p:attrName>
                                        </p:attrNameLst>
                                      </p:cBhvr>
                                      <p:to>
                                        <p:strVal val="visible"/>
                                      </p:to>
                                    </p:set>
                                    <p:animEffect transition="in" filter="fade">
                                      <p:cBhvr>
                                        <p:cTn id="12" dur="500"/>
                                        <p:tgtEl>
                                          <p:spTgt spid="33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4"/>
          <p:cNvSpPr txBox="1">
            <a:spLocks noChangeArrowheads="1"/>
          </p:cNvSpPr>
          <p:nvPr/>
        </p:nvSpPr>
        <p:spPr bwMode="auto">
          <a:xfrm>
            <a:off x="762000" y="142875"/>
            <a:ext cx="763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IN" altLang="en-US" b="1">
                <a:solidFill>
                  <a:srgbClr val="C00000"/>
                </a:solidFill>
                <a:latin typeface="Arial" panose="020B0604020202020204" pitchFamily="34" charset="0"/>
                <a:cs typeface="Arial" panose="020B0604020202020204" pitchFamily="34" charset="0"/>
              </a:rPr>
              <a:t> The Alpha-Helix has a Dipole Moment </a:t>
            </a:r>
          </a:p>
        </p:txBody>
      </p:sp>
      <p:grpSp>
        <p:nvGrpSpPr>
          <p:cNvPr id="20483" name="Group 8"/>
          <p:cNvGrpSpPr>
            <a:grpSpLocks/>
          </p:cNvGrpSpPr>
          <p:nvPr/>
        </p:nvGrpSpPr>
        <p:grpSpPr bwMode="auto">
          <a:xfrm>
            <a:off x="2057400" y="685800"/>
            <a:ext cx="7086600" cy="2163763"/>
            <a:chOff x="914400" y="1600200"/>
            <a:chExt cx="7086600" cy="2163973"/>
          </a:xfrm>
        </p:grpSpPr>
        <p:pic>
          <p:nvPicPr>
            <p:cNvPr id="20487" name="Picture 2" descr="http://oregonstate.edu/instruct/bb450/450material/stryer7/2/figure_02_25.jpg"/>
            <p:cNvPicPr>
              <a:picLocks noChangeAspect="1" noChangeArrowheads="1"/>
            </p:cNvPicPr>
            <p:nvPr/>
          </p:nvPicPr>
          <p:blipFill>
            <a:blip r:embed="rId3">
              <a:extLst>
                <a:ext uri="{28A0092B-C50C-407E-A947-70E740481C1C}">
                  <a14:useLocalDpi xmlns:a14="http://schemas.microsoft.com/office/drawing/2010/main" val="0"/>
                </a:ext>
              </a:extLst>
            </a:blip>
            <a:srcRect b="16827"/>
            <a:stretch>
              <a:fillRect/>
            </a:stretch>
          </p:blipFill>
          <p:spPr bwMode="auto">
            <a:xfrm>
              <a:off x="914400" y="1600200"/>
              <a:ext cx="7086600" cy="2163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TextBox 7"/>
            <p:cNvSpPr txBox="1">
              <a:spLocks noChangeArrowheads="1"/>
            </p:cNvSpPr>
            <p:nvPr/>
          </p:nvSpPr>
          <p:spPr bwMode="auto">
            <a:xfrm>
              <a:off x="1483328" y="3200400"/>
              <a:ext cx="62376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a:latin typeface="Arial" panose="020B0604020202020204" pitchFamily="34" charset="0"/>
                </a:rPr>
                <a:t>n            n+1            n+2           n+3        n+4          n+5</a:t>
              </a:r>
            </a:p>
          </p:txBody>
        </p:sp>
      </p:grpSp>
      <p:pic>
        <p:nvPicPr>
          <p:cNvPr id="20484" name="Picture 1"/>
          <p:cNvPicPr>
            <a:picLocks noChangeAspect="1" noChangeArrowheads="1"/>
          </p:cNvPicPr>
          <p:nvPr/>
        </p:nvPicPr>
        <p:blipFill>
          <a:blip r:embed="rId4">
            <a:extLst>
              <a:ext uri="{28A0092B-C50C-407E-A947-70E740481C1C}">
                <a14:useLocalDpi xmlns:a14="http://schemas.microsoft.com/office/drawing/2010/main" val="0"/>
              </a:ext>
            </a:extLst>
          </a:blip>
          <a:srcRect b="7578"/>
          <a:stretch>
            <a:fillRect/>
          </a:stretch>
        </p:blipFill>
        <p:spPr bwMode="auto">
          <a:xfrm>
            <a:off x="12700" y="1447800"/>
            <a:ext cx="21971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485" name="TextBox 4"/>
          <p:cNvSpPr txBox="1">
            <a:spLocks noChangeArrowheads="1"/>
          </p:cNvSpPr>
          <p:nvPr/>
        </p:nvSpPr>
        <p:spPr bwMode="auto">
          <a:xfrm>
            <a:off x="2514600" y="5048250"/>
            <a:ext cx="6248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000" b="1">
                <a:latin typeface="Arial" panose="020B0604020202020204" pitchFamily="34" charset="0"/>
              </a:rPr>
              <a:t>The dipoles of peptide units are aligned along the </a:t>
            </a:r>
            <a:r>
              <a:rPr lang="el-GR" altLang="en-US" sz="2000" b="1">
                <a:latin typeface="Arial" panose="020B0604020202020204" pitchFamily="34" charset="0"/>
              </a:rPr>
              <a:t>α</a:t>
            </a:r>
            <a:r>
              <a:rPr lang="en-US" altLang="en-US" sz="2000" b="1">
                <a:latin typeface="Arial" panose="020B0604020202020204" pitchFamily="34" charset="0"/>
              </a:rPr>
              <a:t> helical axis</a:t>
            </a:r>
          </a:p>
        </p:txBody>
      </p:sp>
      <p:sp>
        <p:nvSpPr>
          <p:cNvPr id="20486" name="TextBox 1"/>
          <p:cNvSpPr txBox="1">
            <a:spLocks noChangeArrowheads="1"/>
          </p:cNvSpPr>
          <p:nvPr/>
        </p:nvSpPr>
        <p:spPr bwMode="auto">
          <a:xfrm>
            <a:off x="3770904" y="3614342"/>
            <a:ext cx="252986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CA" altLang="en-US" sz="3200"/>
              <a:t>Macro dipole</a:t>
            </a:r>
            <a:endParaRPr lang="en-IN" altLang="en-US" sz="3200"/>
          </a:p>
        </p:txBody>
      </p:sp>
    </p:spTree>
    <p:extLst>
      <p:ext uri="{BB962C8B-B14F-4D97-AF65-F5344CB8AC3E}">
        <p14:creationId xmlns:p14="http://schemas.microsoft.com/office/powerpoint/2010/main" val="34177086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2"/>
          <p:cNvSpPr>
            <a:spLocks noGrp="1"/>
          </p:cNvSpPr>
          <p:nvPr>
            <p:ph idx="1"/>
          </p:nvPr>
        </p:nvSpPr>
        <p:spPr>
          <a:xfrm>
            <a:off x="304800" y="1066800"/>
            <a:ext cx="3886200" cy="4191000"/>
          </a:xfrm>
        </p:spPr>
        <p:txBody>
          <a:bodyPr/>
          <a:lstStyle/>
          <a:p>
            <a:pPr eaLnBrk="1" hangingPunct="1">
              <a:buFont typeface="Arial" panose="020B0604020202020204" pitchFamily="34" charset="0"/>
              <a:buNone/>
              <a:defRPr/>
            </a:pPr>
            <a:r>
              <a:rPr lang="en-US" altLang="en-US" sz="2000" b="1">
                <a:latin typeface="Arial" panose="020B0604020202020204" pitchFamily="34" charset="0"/>
                <a:cs typeface="Arial" panose="020B0604020202020204" pitchFamily="34" charset="0"/>
              </a:rPr>
              <a:t>Alpha helix can be – Right-handed or Left handed</a:t>
            </a:r>
          </a:p>
          <a:p>
            <a:pPr marL="0" indent="0" eaLnBrk="1" hangingPunct="1">
              <a:buFont typeface="Arial" panose="020B0604020202020204" pitchFamily="34" charset="0"/>
              <a:buNone/>
              <a:defRPr/>
            </a:pPr>
            <a:endParaRPr lang="en-US" altLang="en-US" sz="2000" b="1">
              <a:latin typeface="Arial" panose="020B0604020202020204" pitchFamily="34" charset="0"/>
              <a:cs typeface="Arial" panose="020B0604020202020204" pitchFamily="34" charset="0"/>
            </a:endParaRPr>
          </a:p>
          <a:p>
            <a:pPr eaLnBrk="1" hangingPunct="1">
              <a:buFont typeface="Arial" panose="020B0604020202020204" pitchFamily="34" charset="0"/>
              <a:buNone/>
              <a:defRPr/>
            </a:pPr>
            <a:r>
              <a:rPr lang="en-US" altLang="en-US" sz="2000" b="1">
                <a:latin typeface="Arial" panose="020B0604020202020204" pitchFamily="34" charset="0"/>
                <a:cs typeface="Arial" panose="020B0604020202020204" pitchFamily="34" charset="0"/>
              </a:rPr>
              <a:t>BUT, left handed helix is not possible for L-amino acids due to close approach of the side chains and CO group.</a:t>
            </a:r>
          </a:p>
          <a:p>
            <a:pPr eaLnBrk="1" hangingPunct="1">
              <a:buFont typeface="Arial" panose="020B0604020202020204" pitchFamily="34" charset="0"/>
              <a:buNone/>
              <a:defRPr/>
            </a:pPr>
            <a:endParaRPr lang="en-US" altLang="en-US" sz="2000" b="1">
              <a:latin typeface="Arial" panose="020B0604020202020204" pitchFamily="34" charset="0"/>
              <a:cs typeface="Arial" panose="020B0604020202020204" pitchFamily="34" charset="0"/>
            </a:endParaRPr>
          </a:p>
          <a:p>
            <a:pPr eaLnBrk="1" hangingPunct="1">
              <a:buFont typeface="Arial" panose="020B0604020202020204" pitchFamily="34" charset="0"/>
              <a:buNone/>
              <a:defRPr/>
            </a:pPr>
            <a:r>
              <a:rPr lang="en-US" altLang="en-US" sz="2000" b="1">
                <a:solidFill>
                  <a:srgbClr val="C00000"/>
                </a:solidFill>
                <a:latin typeface="Arial" panose="020B0604020202020204" pitchFamily="34" charset="0"/>
                <a:cs typeface="Arial" panose="020B0604020202020204" pitchFamily="34" charset="0"/>
              </a:rPr>
              <a:t>Right handed</a:t>
            </a:r>
            <a:r>
              <a:rPr lang="en-US" altLang="en-US" sz="2000" b="1">
                <a:solidFill>
                  <a:srgbClr val="00B050"/>
                </a:solidFill>
                <a:latin typeface="Arial" panose="020B0604020202020204" pitchFamily="34" charset="0"/>
                <a:cs typeface="Arial" panose="020B0604020202020204" pitchFamily="34" charset="0"/>
              </a:rPr>
              <a:t> </a:t>
            </a:r>
            <a:r>
              <a:rPr lang="en-US" altLang="en-US" sz="2000" b="1">
                <a:latin typeface="Arial" panose="020B0604020202020204" pitchFamily="34" charset="0"/>
                <a:cs typeface="Arial" panose="020B0604020202020204" pitchFamily="34" charset="0"/>
              </a:rPr>
              <a:t>– most commonly observed in proteins.</a:t>
            </a:r>
            <a:endParaRPr lang="en-IN" altLang="en-US" sz="2000" b="1">
              <a:latin typeface="Arial" panose="020B0604020202020204" pitchFamily="34" charset="0"/>
              <a:cs typeface="Arial" panose="020B0604020202020204" pitchFamily="34" charset="0"/>
            </a:endParaRPr>
          </a:p>
        </p:txBody>
      </p:sp>
      <p:sp>
        <p:nvSpPr>
          <p:cNvPr id="23555" name="TextBox 1"/>
          <p:cNvSpPr txBox="1">
            <a:spLocks noChangeArrowheads="1"/>
          </p:cNvSpPr>
          <p:nvPr/>
        </p:nvSpPr>
        <p:spPr bwMode="auto">
          <a:xfrm>
            <a:off x="788988" y="152400"/>
            <a:ext cx="75168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800" b="1">
                <a:solidFill>
                  <a:srgbClr val="C00000"/>
                </a:solidFill>
                <a:latin typeface="Arial" panose="020B0604020202020204" pitchFamily="34" charset="0"/>
              </a:rPr>
              <a:t>Alpha Helix: Right-handed or Left-handed?</a:t>
            </a:r>
          </a:p>
        </p:txBody>
      </p:sp>
      <p:pic>
        <p:nvPicPr>
          <p:cNvPr id="23556" name="Picture 1"/>
          <p:cNvPicPr>
            <a:picLocks noChangeAspect="1" noChangeArrowheads="1"/>
          </p:cNvPicPr>
          <p:nvPr/>
        </p:nvPicPr>
        <p:blipFill>
          <a:blip r:embed="rId2">
            <a:extLst>
              <a:ext uri="{28A0092B-C50C-407E-A947-70E740481C1C}">
                <a14:useLocalDpi xmlns:a14="http://schemas.microsoft.com/office/drawing/2010/main" val="0"/>
              </a:ext>
            </a:extLst>
          </a:blip>
          <a:srcRect b="7938"/>
          <a:stretch>
            <a:fillRect/>
          </a:stretch>
        </p:blipFill>
        <p:spPr bwMode="auto">
          <a:xfrm>
            <a:off x="4419600" y="1066800"/>
            <a:ext cx="4379913"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38992131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1828800" y="0"/>
            <a:ext cx="54149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l-GR" altLang="en-US" b="1">
                <a:solidFill>
                  <a:srgbClr val="C00000"/>
                </a:solidFill>
                <a:latin typeface="Arial" panose="020B0604020202020204" pitchFamily="34" charset="0"/>
                <a:cs typeface="Arial" panose="020B0604020202020204" pitchFamily="34" charset="0"/>
              </a:rPr>
              <a:t>β</a:t>
            </a:r>
            <a:r>
              <a:rPr lang="en-US" altLang="en-US" b="1">
                <a:solidFill>
                  <a:srgbClr val="C00000"/>
                </a:solidFill>
                <a:latin typeface="Arial" panose="020B0604020202020204" pitchFamily="34" charset="0"/>
                <a:cs typeface="Arial" panose="020B0604020202020204" pitchFamily="34" charset="0"/>
              </a:rPr>
              <a:t>-sheet </a:t>
            </a:r>
          </a:p>
          <a:p>
            <a:pPr algn="ctr">
              <a:spcBef>
                <a:spcPct val="0"/>
              </a:spcBef>
              <a:buFontTx/>
              <a:buNone/>
            </a:pPr>
            <a:r>
              <a:rPr lang="en-US" altLang="en-US" sz="2400" b="1">
                <a:solidFill>
                  <a:srgbClr val="C00000"/>
                </a:solidFill>
                <a:latin typeface="Arial" panose="020B0604020202020204" pitchFamily="34" charset="0"/>
                <a:cs typeface="Arial" panose="020B0604020202020204" pitchFamily="34" charset="0"/>
              </a:rPr>
              <a:t>(Number of </a:t>
            </a:r>
            <a:r>
              <a:rPr lang="el-GR" altLang="en-US" sz="2400" b="1">
                <a:solidFill>
                  <a:srgbClr val="C00000"/>
                </a:solidFill>
                <a:latin typeface="Arial" panose="020B0604020202020204" pitchFamily="34" charset="0"/>
                <a:cs typeface="Arial" panose="020B0604020202020204" pitchFamily="34" charset="0"/>
              </a:rPr>
              <a:t>β</a:t>
            </a:r>
            <a:r>
              <a:rPr lang="en-US" altLang="en-US" sz="2400" b="1">
                <a:solidFill>
                  <a:srgbClr val="C00000"/>
                </a:solidFill>
                <a:latin typeface="Arial" panose="020B0604020202020204" pitchFamily="34" charset="0"/>
                <a:cs typeface="Arial" panose="020B0604020202020204" pitchFamily="34" charset="0"/>
              </a:rPr>
              <a:t>-Strands are Involved) </a:t>
            </a:r>
            <a:endParaRPr lang="en-US" altLang="en-US" sz="2400" b="1">
              <a:latin typeface="Arial" panose="020B0604020202020204" pitchFamily="34" charset="0"/>
            </a:endParaRPr>
          </a:p>
        </p:txBody>
      </p:sp>
      <p:pic>
        <p:nvPicPr>
          <p:cNvPr id="27651" name="Picture 1"/>
          <p:cNvPicPr>
            <a:picLocks noChangeAspect="1" noChangeArrowheads="1"/>
          </p:cNvPicPr>
          <p:nvPr/>
        </p:nvPicPr>
        <p:blipFill>
          <a:blip r:embed="rId3">
            <a:extLst>
              <a:ext uri="{28A0092B-C50C-407E-A947-70E740481C1C}">
                <a14:useLocalDpi xmlns:a14="http://schemas.microsoft.com/office/drawing/2010/main" val="0"/>
              </a:ext>
            </a:extLst>
          </a:blip>
          <a:srcRect t="9734" r="6897" b="8276"/>
          <a:stretch>
            <a:fillRect/>
          </a:stretch>
        </p:blipFill>
        <p:spPr bwMode="auto">
          <a:xfrm>
            <a:off x="38100" y="1219200"/>
            <a:ext cx="5143500" cy="392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7652" name="Text Box 3"/>
          <p:cNvSpPr txBox="1">
            <a:spLocks noChangeArrowheads="1"/>
          </p:cNvSpPr>
          <p:nvPr/>
        </p:nvSpPr>
        <p:spPr bwMode="auto">
          <a:xfrm>
            <a:off x="838200" y="5334000"/>
            <a:ext cx="4572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l-GR" altLang="en-US" sz="2000" b="1">
                <a:solidFill>
                  <a:srgbClr val="C00000"/>
                </a:solidFill>
                <a:latin typeface="Arial" panose="020B0604020202020204" pitchFamily="34" charset="0"/>
                <a:cs typeface="Arial" panose="020B0604020202020204" pitchFamily="34" charset="0"/>
              </a:rPr>
              <a:t>β</a:t>
            </a:r>
            <a:r>
              <a:rPr lang="en-US" altLang="en-US" sz="2000" b="1">
                <a:solidFill>
                  <a:srgbClr val="C00000"/>
                </a:solidFill>
                <a:latin typeface="Arial" panose="020B0604020202020204" pitchFamily="34" charset="0"/>
                <a:cs typeface="Arial" panose="020B0604020202020204" pitchFamily="34" charset="0"/>
              </a:rPr>
              <a:t>-sheet from several regions of the chain; Each </a:t>
            </a:r>
            <a:r>
              <a:rPr lang="el-GR" altLang="en-US" sz="2000" b="1">
                <a:solidFill>
                  <a:srgbClr val="C00000"/>
                </a:solidFill>
                <a:latin typeface="Arial" panose="020B0604020202020204" pitchFamily="34" charset="0"/>
                <a:cs typeface="Arial" panose="020B0604020202020204" pitchFamily="34" charset="0"/>
              </a:rPr>
              <a:t>β</a:t>
            </a:r>
            <a:r>
              <a:rPr lang="en-US" altLang="en-US" sz="2000" b="1">
                <a:solidFill>
                  <a:srgbClr val="C00000"/>
                </a:solidFill>
                <a:latin typeface="Arial" panose="020B0604020202020204" pitchFamily="34" charset="0"/>
                <a:cs typeface="Arial" panose="020B0604020202020204" pitchFamily="34" charset="0"/>
              </a:rPr>
              <a:t>-strand, typically 5-10 residues long</a:t>
            </a:r>
          </a:p>
        </p:txBody>
      </p:sp>
      <p:grpSp>
        <p:nvGrpSpPr>
          <p:cNvPr id="2" name="Group 9"/>
          <p:cNvGrpSpPr>
            <a:grpSpLocks/>
          </p:cNvGrpSpPr>
          <p:nvPr/>
        </p:nvGrpSpPr>
        <p:grpSpPr bwMode="auto">
          <a:xfrm>
            <a:off x="6477000" y="2362200"/>
            <a:ext cx="2590800" cy="4267200"/>
            <a:chOff x="6248400" y="2133600"/>
            <a:chExt cx="2590800" cy="4267200"/>
          </a:xfrm>
        </p:grpSpPr>
        <p:grpSp>
          <p:nvGrpSpPr>
            <p:cNvPr id="27655" name="Group 7"/>
            <p:cNvGrpSpPr>
              <a:grpSpLocks/>
            </p:cNvGrpSpPr>
            <p:nvPr/>
          </p:nvGrpSpPr>
          <p:grpSpPr bwMode="auto">
            <a:xfrm>
              <a:off x="6248400" y="2133600"/>
              <a:ext cx="2590800" cy="4013031"/>
              <a:chOff x="5486400" y="2133600"/>
              <a:chExt cx="2590800" cy="4013031"/>
            </a:xfrm>
          </p:grpSpPr>
          <p:sp>
            <p:nvSpPr>
              <p:cNvPr id="27657" name="Text Box 3"/>
              <p:cNvSpPr txBox="1">
                <a:spLocks noChangeArrowheads="1"/>
              </p:cNvSpPr>
              <p:nvPr/>
            </p:nvSpPr>
            <p:spPr bwMode="auto">
              <a:xfrm>
                <a:off x="5486400" y="5438745"/>
                <a:ext cx="25908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50000"/>
                  </a:spcBef>
                  <a:buFontTx/>
                  <a:buNone/>
                </a:pPr>
                <a:r>
                  <a:rPr lang="en-US" altLang="en-US" sz="2000" b="1">
                    <a:solidFill>
                      <a:srgbClr val="C00000"/>
                    </a:solidFill>
                    <a:latin typeface="Arial" panose="020B0604020202020204" pitchFamily="34" charset="0"/>
                    <a:cs typeface="Arial" panose="020B0604020202020204" pitchFamily="34" charset="0"/>
                  </a:rPr>
                  <a:t>α-helix: from one continuous region</a:t>
                </a:r>
              </a:p>
            </p:txBody>
          </p:sp>
          <p:pic>
            <p:nvPicPr>
              <p:cNvPr id="27658" name="Picture 2" descr="figure_01_15"/>
              <p:cNvPicPr>
                <a:picLocks noChangeAspect="1" noChangeArrowheads="1"/>
              </p:cNvPicPr>
              <p:nvPr/>
            </p:nvPicPr>
            <p:blipFill>
              <a:blip r:embed="rId4">
                <a:extLst>
                  <a:ext uri="{28A0092B-C50C-407E-A947-70E740481C1C}">
                    <a14:useLocalDpi xmlns:a14="http://schemas.microsoft.com/office/drawing/2010/main" val="0"/>
                  </a:ext>
                </a:extLst>
              </a:blip>
              <a:srcRect l="55063" b="3905"/>
              <a:stretch>
                <a:fillRect/>
              </a:stretch>
            </p:blipFill>
            <p:spPr bwMode="auto">
              <a:xfrm>
                <a:off x="6154108" y="2133600"/>
                <a:ext cx="1059476" cy="3333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Rectangle 8"/>
            <p:cNvSpPr/>
            <p:nvPr/>
          </p:nvSpPr>
          <p:spPr>
            <a:xfrm>
              <a:off x="6248400" y="2133600"/>
              <a:ext cx="2514600" cy="426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7654" name="Rectangle 10"/>
          <p:cNvSpPr>
            <a:spLocks noChangeArrowheads="1"/>
          </p:cNvSpPr>
          <p:nvPr/>
        </p:nvSpPr>
        <p:spPr bwMode="auto">
          <a:xfrm>
            <a:off x="819150" y="6381750"/>
            <a:ext cx="4302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b="1">
                <a:latin typeface="Arial" panose="020B0604020202020204" pitchFamily="34" charset="0"/>
                <a:cs typeface="Arial" panose="020B0604020202020204" pitchFamily="34" charset="0"/>
              </a:rPr>
              <a:t>H-bonds are perpendicular to strands</a:t>
            </a:r>
            <a:endParaRPr lang="en-US" altLang="en-US" sz="1800" b="1">
              <a:latin typeface="Arial" panose="020B0604020202020204" pitchFamily="34" charset="0"/>
            </a:endParaRPr>
          </a:p>
        </p:txBody>
      </p:sp>
    </p:spTree>
    <p:extLst>
      <p:ext uri="{BB962C8B-B14F-4D97-AF65-F5344CB8AC3E}">
        <p14:creationId xmlns:p14="http://schemas.microsoft.com/office/powerpoint/2010/main" val="42743324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381000" y="0"/>
            <a:ext cx="8229600" cy="1143000"/>
          </a:xfrm>
        </p:spPr>
        <p:txBody>
          <a:bodyPr/>
          <a:lstStyle/>
          <a:p>
            <a:pPr eaLnBrk="1" hangingPunct="1"/>
            <a:r>
              <a:rPr lang="en-US" altLang="en-US" sz="3600">
                <a:solidFill>
                  <a:schemeClr val="accent2"/>
                </a:solidFill>
                <a:latin typeface="Arial" panose="020B0604020202020204" pitchFamily="34" charset="0"/>
                <a:cs typeface="Arial" panose="020B0604020202020204" pitchFamily="34" charset="0"/>
              </a:rPr>
              <a:t>Ramachandran Plot</a:t>
            </a:r>
            <a:endParaRPr lang="en-US" altLang="en-US" sz="3600">
              <a:latin typeface="Arial" panose="020B0604020202020204" pitchFamily="34" charset="0"/>
              <a:cs typeface="Arial" panose="020B0604020202020204" pitchFamily="34" charset="0"/>
            </a:endParaRPr>
          </a:p>
        </p:txBody>
      </p:sp>
      <p:grpSp>
        <p:nvGrpSpPr>
          <p:cNvPr id="16387" name="Group 1"/>
          <p:cNvGrpSpPr>
            <a:grpSpLocks/>
          </p:cNvGrpSpPr>
          <p:nvPr/>
        </p:nvGrpSpPr>
        <p:grpSpPr bwMode="auto">
          <a:xfrm>
            <a:off x="59724" y="1335603"/>
            <a:ext cx="5389563" cy="4899025"/>
            <a:chOff x="477838" y="1665288"/>
            <a:chExt cx="5389562" cy="4899025"/>
          </a:xfrm>
        </p:grpSpPr>
        <p:pic>
          <p:nvPicPr>
            <p:cNvPr id="1639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7838" y="1665288"/>
              <a:ext cx="5389562"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3" name="TextBox 2"/>
            <p:cNvSpPr txBox="1">
              <a:spLocks noChangeArrowheads="1"/>
            </p:cNvSpPr>
            <p:nvPr/>
          </p:nvSpPr>
          <p:spPr bwMode="auto">
            <a:xfrm rot="-5400000">
              <a:off x="273049" y="3756025"/>
              <a:ext cx="1125538"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l-GR" altLang="en-US" sz="2400">
                  <a:latin typeface="Arial" panose="020B0604020202020204" pitchFamily="34" charset="0"/>
                </a:rPr>
                <a:t>Ψ</a:t>
              </a:r>
              <a:r>
                <a:rPr lang="en-CA" altLang="en-US" sz="2400">
                  <a:latin typeface="Arial" panose="020B0604020202020204" pitchFamily="34" charset="0"/>
                </a:rPr>
                <a:t> (psi)</a:t>
              </a:r>
            </a:p>
          </p:txBody>
        </p:sp>
        <p:sp>
          <p:nvSpPr>
            <p:cNvPr id="16394" name="TextBox 7"/>
            <p:cNvSpPr txBox="1">
              <a:spLocks noChangeArrowheads="1"/>
            </p:cNvSpPr>
            <p:nvPr/>
          </p:nvSpPr>
          <p:spPr bwMode="auto">
            <a:xfrm>
              <a:off x="2819400" y="6102350"/>
              <a:ext cx="1131888" cy="4619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l-GR" altLang="en-US" sz="2400">
                  <a:latin typeface="Arial" panose="020B0604020202020204" pitchFamily="34" charset="0"/>
                </a:rPr>
                <a:t>Φ</a:t>
              </a:r>
              <a:r>
                <a:rPr lang="en-CA" altLang="en-US" sz="2400">
                  <a:latin typeface="Arial" panose="020B0604020202020204" pitchFamily="34" charset="0"/>
                </a:rPr>
                <a:t> (phi)</a:t>
              </a:r>
            </a:p>
          </p:txBody>
        </p:sp>
      </p:grpSp>
      <p:pic>
        <p:nvPicPr>
          <p:cNvPr id="16388" name="Picture 2" descr="figure_01_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450" y="446088"/>
            <a:ext cx="17208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2" descr="figure_01_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8097" y="3237470"/>
            <a:ext cx="3810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TextBox 8"/>
          <p:cNvSpPr txBox="1">
            <a:spLocks noChangeArrowheads="1"/>
          </p:cNvSpPr>
          <p:nvPr/>
        </p:nvSpPr>
        <p:spPr bwMode="auto">
          <a:xfrm>
            <a:off x="5791200" y="1066800"/>
            <a:ext cx="1150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l-GR" altLang="en-US" sz="2400">
                <a:latin typeface="Arial" panose="020B0604020202020204" pitchFamily="34" charset="0"/>
              </a:rPr>
              <a:t>α</a:t>
            </a:r>
            <a:r>
              <a:rPr lang="en-US" altLang="en-US" sz="2400">
                <a:latin typeface="Arial" panose="020B0604020202020204" pitchFamily="34" charset="0"/>
              </a:rPr>
              <a:t>-Helix</a:t>
            </a:r>
          </a:p>
        </p:txBody>
      </p:sp>
      <p:sp>
        <p:nvSpPr>
          <p:cNvPr id="16391" name="TextBox 9"/>
          <p:cNvSpPr txBox="1">
            <a:spLocks noChangeArrowheads="1"/>
          </p:cNvSpPr>
          <p:nvPr/>
        </p:nvSpPr>
        <p:spPr bwMode="auto">
          <a:xfrm>
            <a:off x="5943600" y="2895600"/>
            <a:ext cx="1371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l-GR" altLang="en-US" sz="2400">
                <a:latin typeface="Arial" panose="020B0604020202020204" pitchFamily="34" charset="0"/>
              </a:rPr>
              <a:t>β</a:t>
            </a:r>
            <a:r>
              <a:rPr lang="en-US" altLang="en-US" sz="2400">
                <a:latin typeface="Arial" panose="020B0604020202020204" pitchFamily="34" charset="0"/>
              </a:rPr>
              <a:t>-Strand</a:t>
            </a:r>
          </a:p>
        </p:txBody>
      </p:sp>
    </p:spTree>
    <p:extLst>
      <p:ext uri="{BB962C8B-B14F-4D97-AF65-F5344CB8AC3E}">
        <p14:creationId xmlns:p14="http://schemas.microsoft.com/office/powerpoint/2010/main" val="25412176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b="8276"/>
          <a:stretch>
            <a:fillRect/>
          </a:stretch>
        </p:blipFill>
        <p:spPr bwMode="auto">
          <a:xfrm>
            <a:off x="4752975" y="1325563"/>
            <a:ext cx="4314825" cy="333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9699"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b="8276"/>
          <a:stretch>
            <a:fillRect/>
          </a:stretch>
        </p:blipFill>
        <p:spPr bwMode="auto">
          <a:xfrm>
            <a:off x="0" y="1325563"/>
            <a:ext cx="441325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3" name="Group 7"/>
          <p:cNvGrpSpPr>
            <a:grpSpLocks/>
          </p:cNvGrpSpPr>
          <p:nvPr/>
        </p:nvGrpSpPr>
        <p:grpSpPr bwMode="auto">
          <a:xfrm>
            <a:off x="990600" y="5181600"/>
            <a:ext cx="7848600" cy="1619250"/>
            <a:chOff x="990600" y="5181600"/>
            <a:chExt cx="7848600" cy="1619250"/>
          </a:xfrm>
        </p:grpSpPr>
        <p:sp>
          <p:nvSpPr>
            <p:cNvPr id="29702" name="Text Box 9"/>
            <p:cNvSpPr txBox="1">
              <a:spLocks noChangeArrowheads="1"/>
            </p:cNvSpPr>
            <p:nvPr/>
          </p:nvSpPr>
          <p:spPr bwMode="auto">
            <a:xfrm>
              <a:off x="4724400" y="5562600"/>
              <a:ext cx="4114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50000"/>
                </a:spcBef>
                <a:buFontTx/>
                <a:buNone/>
              </a:pPr>
              <a:r>
                <a:rPr lang="el-GR" altLang="en-US" sz="2000" b="1">
                  <a:latin typeface="Times New Roman" panose="02020603050405020304" pitchFamily="18" charset="0"/>
                </a:rPr>
                <a:t>β</a:t>
              </a:r>
              <a:r>
                <a:rPr lang="en-CA" altLang="en-US" sz="2000" b="1">
                  <a:latin typeface="Times New Roman" panose="02020603050405020304" pitchFamily="18" charset="0"/>
                </a:rPr>
                <a:t>-</a:t>
              </a:r>
              <a:r>
                <a:rPr lang="en-US" altLang="en-US" sz="2000" b="1">
                  <a:latin typeface="Times New Roman" panose="02020603050405020304" pitchFamily="18" charset="0"/>
                </a:rPr>
                <a:t>pleated sheet: ‘pleated’ because side chains point up and down alternatively</a:t>
              </a:r>
              <a:endParaRPr lang="en-US" altLang="en-US" sz="2000" b="1" baseline="-25000">
                <a:latin typeface="Times New Roman" panose="02020603050405020304" pitchFamily="18" charset="0"/>
                <a:cs typeface="Times New Roman" panose="02020603050405020304" pitchFamily="18" charset="0"/>
              </a:endParaRPr>
            </a:p>
          </p:txBody>
        </p:sp>
        <p:pic>
          <p:nvPicPr>
            <p:cNvPr id="29703" name="Picture 1"/>
            <p:cNvPicPr>
              <a:picLocks noChangeAspect="1"/>
            </p:cNvPicPr>
            <p:nvPr/>
          </p:nvPicPr>
          <p:blipFill>
            <a:blip r:embed="rId4">
              <a:extLst>
                <a:ext uri="{28A0092B-C50C-407E-A947-70E740481C1C}">
                  <a14:useLocalDpi xmlns:a14="http://schemas.microsoft.com/office/drawing/2010/main" val="0"/>
                </a:ext>
              </a:extLst>
            </a:blip>
            <a:srcRect l="54562" t="7498" b="45200"/>
            <a:stretch>
              <a:fillRect/>
            </a:stretch>
          </p:blipFill>
          <p:spPr bwMode="auto">
            <a:xfrm>
              <a:off x="990600" y="5181600"/>
              <a:ext cx="3271838"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701" name="TextBox 5"/>
          <p:cNvSpPr txBox="1">
            <a:spLocks noChangeArrowheads="1"/>
          </p:cNvSpPr>
          <p:nvPr/>
        </p:nvSpPr>
        <p:spPr bwMode="auto">
          <a:xfrm>
            <a:off x="1295400" y="76200"/>
            <a:ext cx="64976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b="1">
                <a:solidFill>
                  <a:srgbClr val="C00000"/>
                </a:solidFill>
                <a:latin typeface="Arial" panose="020B0604020202020204" pitchFamily="34" charset="0"/>
              </a:rPr>
              <a:t>Parallel and Antiparallel </a:t>
            </a:r>
            <a:r>
              <a:rPr lang="el-GR" altLang="en-US" b="1">
                <a:solidFill>
                  <a:srgbClr val="C00000"/>
                </a:solidFill>
                <a:latin typeface="Arial" panose="020B0604020202020204" pitchFamily="34" charset="0"/>
                <a:cs typeface="Arial" panose="020B0604020202020204" pitchFamily="34" charset="0"/>
              </a:rPr>
              <a:t>β</a:t>
            </a:r>
            <a:r>
              <a:rPr lang="en-US" altLang="en-US" b="1">
                <a:solidFill>
                  <a:srgbClr val="C00000"/>
                </a:solidFill>
                <a:latin typeface="Arial" panose="020B0604020202020204" pitchFamily="34" charset="0"/>
                <a:cs typeface="Arial" panose="020B0604020202020204" pitchFamily="34" charset="0"/>
              </a:rPr>
              <a:t>-sheet </a:t>
            </a:r>
          </a:p>
        </p:txBody>
      </p:sp>
    </p:spTree>
    <p:extLst>
      <p:ext uri="{BB962C8B-B14F-4D97-AF65-F5344CB8AC3E}">
        <p14:creationId xmlns:p14="http://schemas.microsoft.com/office/powerpoint/2010/main" val="27576002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b="7983"/>
          <a:stretch>
            <a:fillRect/>
          </a:stretch>
        </p:blipFill>
        <p:spPr bwMode="auto">
          <a:xfrm>
            <a:off x="1771650" y="1543050"/>
            <a:ext cx="6076950"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TextBox 2"/>
          <p:cNvSpPr txBox="1">
            <a:spLocks noChangeArrowheads="1"/>
          </p:cNvSpPr>
          <p:nvPr/>
        </p:nvSpPr>
        <p:spPr bwMode="auto">
          <a:xfrm>
            <a:off x="2743200" y="304800"/>
            <a:ext cx="3657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solidFill>
                  <a:srgbClr val="C00000"/>
                </a:solidFill>
                <a:latin typeface="Arial" panose="020B0604020202020204" pitchFamily="34" charset="0"/>
                <a:cs typeface="Arial" panose="020B0604020202020204" pitchFamily="34" charset="0"/>
              </a:rPr>
              <a:t>Mixed </a:t>
            </a:r>
            <a:r>
              <a:rPr lang="el-GR" altLang="en-US" b="1">
                <a:solidFill>
                  <a:srgbClr val="C00000"/>
                </a:solidFill>
                <a:latin typeface="Arial" panose="020B0604020202020204" pitchFamily="34" charset="0"/>
                <a:cs typeface="Arial" panose="020B0604020202020204" pitchFamily="34" charset="0"/>
              </a:rPr>
              <a:t>β</a:t>
            </a:r>
            <a:r>
              <a:rPr lang="en-CA" altLang="en-US" b="1">
                <a:solidFill>
                  <a:srgbClr val="C00000"/>
                </a:solidFill>
                <a:latin typeface="Arial" panose="020B0604020202020204" pitchFamily="34" charset="0"/>
                <a:cs typeface="Arial" panose="020B0604020202020204" pitchFamily="34" charset="0"/>
              </a:rPr>
              <a:t>-</a:t>
            </a:r>
            <a:r>
              <a:rPr lang="en-US" altLang="en-US" b="1">
                <a:solidFill>
                  <a:srgbClr val="C00000"/>
                </a:solidFill>
                <a:latin typeface="Arial" panose="020B0604020202020204" pitchFamily="34" charset="0"/>
                <a:cs typeface="Arial" panose="020B0604020202020204" pitchFamily="34" charset="0"/>
              </a:rPr>
              <a:t>sheet</a:t>
            </a:r>
          </a:p>
        </p:txBody>
      </p:sp>
    </p:spTree>
    <p:extLst>
      <p:ext uri="{BB962C8B-B14F-4D97-AF65-F5344CB8AC3E}">
        <p14:creationId xmlns:p14="http://schemas.microsoft.com/office/powerpoint/2010/main" val="42115282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359" y="1104526"/>
            <a:ext cx="4051300"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267"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1150" y="1066800"/>
            <a:ext cx="3014663"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26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350" y="4452938"/>
            <a:ext cx="2819400" cy="236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269"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5713" y="5116513"/>
            <a:ext cx="22129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270" name="Picture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00" y="4759325"/>
            <a:ext cx="2895600" cy="208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1271" name="Rectangle 10"/>
          <p:cNvSpPr>
            <a:spLocks noChangeArrowheads="1"/>
          </p:cNvSpPr>
          <p:nvPr/>
        </p:nvSpPr>
        <p:spPr bwMode="auto">
          <a:xfrm>
            <a:off x="990600" y="161925"/>
            <a:ext cx="7391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800" b="1">
                <a:solidFill>
                  <a:srgbClr val="C00000"/>
                </a:solidFill>
                <a:latin typeface="Arial" panose="020B0604020202020204" pitchFamily="34" charset="0"/>
                <a:ea typeface="DejaVu Sans" charset="0"/>
                <a:cs typeface="DejaVu Sans" charset="0"/>
              </a:rPr>
              <a:t>The 20 Common Amino Acids of Proteins</a:t>
            </a:r>
            <a:endParaRPr lang="en-US" altLang="en-US" sz="2800">
              <a:solidFill>
                <a:srgbClr val="C00000"/>
              </a:solidFill>
              <a:latin typeface="Arial" panose="020B0604020202020204" pitchFamily="34" charset="0"/>
            </a:endParaRPr>
          </a:p>
        </p:txBody>
      </p:sp>
      <p:sp>
        <p:nvSpPr>
          <p:cNvPr id="2" name="Rectangle 1"/>
          <p:cNvSpPr/>
          <p:nvPr/>
        </p:nvSpPr>
        <p:spPr>
          <a:xfrm>
            <a:off x="46038" y="1325563"/>
            <a:ext cx="1143000" cy="1371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50386992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357188" y="76200"/>
            <a:ext cx="8177212" cy="725488"/>
          </a:xfrm>
        </p:spPr>
        <p:txBody>
          <a:bodyPr/>
          <a:lstStyle/>
          <a:p>
            <a:pPr eaLnBrk="1" hangingPunct="1"/>
            <a:r>
              <a:rPr lang="en-US" altLang="en-US" sz="2800" b="1">
                <a:solidFill>
                  <a:srgbClr val="C00000"/>
                </a:solidFill>
                <a:latin typeface="Arial" panose="020B0604020202020204" pitchFamily="34" charset="0"/>
                <a:cs typeface="Arial" panose="020B0604020202020204" pitchFamily="34" charset="0"/>
              </a:rPr>
              <a:t>Polypeptide Chains Fold into Several Domains </a:t>
            </a:r>
          </a:p>
        </p:txBody>
      </p:sp>
      <p:sp>
        <p:nvSpPr>
          <p:cNvPr id="39939" name="TextBox 4"/>
          <p:cNvSpPr txBox="1">
            <a:spLocks noChangeArrowheads="1"/>
          </p:cNvSpPr>
          <p:nvPr/>
        </p:nvSpPr>
        <p:spPr bwMode="auto">
          <a:xfrm>
            <a:off x="0" y="914400"/>
            <a:ext cx="9144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pPr>
            <a:r>
              <a:rPr lang="en-US" altLang="en-US" sz="2400" dirty="0">
                <a:latin typeface="Arial" panose="020B0604020202020204" pitchFamily="34" charset="0"/>
                <a:cs typeface="Arial" panose="020B0604020202020204" pitchFamily="34" charset="0"/>
              </a:rPr>
              <a:t>Fundamental unit of </a:t>
            </a:r>
            <a:r>
              <a:rPr lang="en-US" altLang="en-US" sz="2400" dirty="0">
                <a:solidFill>
                  <a:srgbClr val="0070C0"/>
                </a:solidFill>
                <a:latin typeface="Arial" panose="020B0604020202020204" pitchFamily="34" charset="0"/>
                <a:cs typeface="Arial" panose="020B0604020202020204" pitchFamily="34" charset="0"/>
              </a:rPr>
              <a:t>tertiary structure </a:t>
            </a:r>
            <a:r>
              <a:rPr lang="en-US" altLang="en-US" sz="2400" dirty="0">
                <a:latin typeface="Arial" panose="020B0604020202020204" pitchFamily="34" charset="0"/>
                <a:cs typeface="Arial" panose="020B0604020202020204" pitchFamily="34" charset="0"/>
              </a:rPr>
              <a:t>– DOMAIN</a:t>
            </a:r>
          </a:p>
          <a:p>
            <a:pPr>
              <a:spcBef>
                <a:spcPct val="0"/>
              </a:spcBef>
            </a:pPr>
            <a:r>
              <a:rPr lang="en-US" altLang="en-US" sz="2400" dirty="0">
                <a:solidFill>
                  <a:srgbClr val="0070C0"/>
                </a:solidFill>
                <a:latin typeface="Arial" panose="020B0604020202020204" pitchFamily="34" charset="0"/>
                <a:cs typeface="Arial" panose="020B0604020202020204" pitchFamily="34" charset="0"/>
              </a:rPr>
              <a:t>Domain</a:t>
            </a:r>
            <a:r>
              <a:rPr lang="en-US" altLang="en-US" sz="2400" dirty="0">
                <a:latin typeface="Arial" panose="020B0604020202020204" pitchFamily="34" charset="0"/>
                <a:cs typeface="Arial" panose="020B0604020202020204" pitchFamily="34" charset="0"/>
              </a:rPr>
              <a:t>: polypeptide chain or a part of polypeptide chain that can independently fold into a stable tertiary structure</a:t>
            </a:r>
          </a:p>
          <a:p>
            <a:pPr>
              <a:spcBef>
                <a:spcPct val="0"/>
              </a:spcBef>
            </a:pPr>
            <a:r>
              <a:rPr lang="en-US" altLang="en-US" sz="2400" dirty="0">
                <a:latin typeface="Arial" panose="020B0604020202020204" pitchFamily="34" charset="0"/>
                <a:cs typeface="Arial" panose="020B0604020202020204" pitchFamily="34" charset="0"/>
              </a:rPr>
              <a:t>Domains are also units of function                                                          </a:t>
            </a:r>
          </a:p>
        </p:txBody>
      </p:sp>
      <p:sp>
        <p:nvSpPr>
          <p:cNvPr id="7" name="TextBox 6"/>
          <p:cNvSpPr txBox="1"/>
          <p:nvPr/>
        </p:nvSpPr>
        <p:spPr>
          <a:xfrm>
            <a:off x="304800" y="6073775"/>
            <a:ext cx="8534400" cy="708025"/>
          </a:xfrm>
          <a:prstGeom prst="rect">
            <a:avLst/>
          </a:prstGeom>
          <a:ln>
            <a:noFill/>
          </a:ln>
        </p:spPr>
        <p:style>
          <a:lnRef idx="2">
            <a:schemeClr val="accent1"/>
          </a:lnRef>
          <a:fillRef idx="1">
            <a:schemeClr val="lt1"/>
          </a:fillRef>
          <a:effectRef idx="0">
            <a:schemeClr val="accent1"/>
          </a:effectRef>
          <a:fontRef idx="minor">
            <a:schemeClr val="dk1"/>
          </a:fontRef>
        </p:style>
        <p:txBody>
          <a:bodyPr>
            <a:spAutoFit/>
          </a:bodyPr>
          <a:lstStyle/>
          <a:p>
            <a:pPr algn="ctr">
              <a:defRPr/>
            </a:pPr>
            <a:r>
              <a:rPr lang="en-US" sz="2000">
                <a:latin typeface="Arial" panose="020B0604020202020204" pitchFamily="34" charset="0"/>
                <a:cs typeface="Arial" panose="020B0604020202020204" pitchFamily="34" charset="0"/>
              </a:rPr>
              <a:t>Tertiary structure refers to the spatial arrangement of amino acid residues that are far apart in the sequence and to the pattern of disulfide bonds.</a:t>
            </a:r>
          </a:p>
        </p:txBody>
      </p:sp>
      <p:pic>
        <p:nvPicPr>
          <p:cNvPr id="39941" name="Picture 2"/>
          <p:cNvPicPr>
            <a:picLocks noChangeAspect="1"/>
          </p:cNvPicPr>
          <p:nvPr/>
        </p:nvPicPr>
        <p:blipFill>
          <a:blip r:embed="rId2">
            <a:extLst>
              <a:ext uri="{28A0092B-C50C-407E-A947-70E740481C1C}">
                <a14:useLocalDpi xmlns:a14="http://schemas.microsoft.com/office/drawing/2010/main" val="0"/>
              </a:ext>
            </a:extLst>
          </a:blip>
          <a:srcRect r="5428" b="14584"/>
          <a:stretch>
            <a:fillRect/>
          </a:stretch>
        </p:blipFill>
        <p:spPr bwMode="auto">
          <a:xfrm>
            <a:off x="1009650" y="2489200"/>
            <a:ext cx="7124700" cy="35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89337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a:off x="1378634" y="956603"/>
            <a:ext cx="4065563" cy="100228"/>
          </a:xfrm>
          <a:custGeom>
            <a:avLst/>
            <a:gdLst>
              <a:gd name="connsiteX0" fmla="*/ 0 w 4065563"/>
              <a:gd name="connsiteY0" fmla="*/ 0 h 100228"/>
              <a:gd name="connsiteX1" fmla="*/ 84406 w 4065563"/>
              <a:gd name="connsiteY1" fmla="*/ 14068 h 100228"/>
              <a:gd name="connsiteX2" fmla="*/ 182880 w 4065563"/>
              <a:gd name="connsiteY2" fmla="*/ 28135 h 100228"/>
              <a:gd name="connsiteX3" fmla="*/ 225083 w 4065563"/>
              <a:gd name="connsiteY3" fmla="*/ 42203 h 100228"/>
              <a:gd name="connsiteX4" fmla="*/ 562708 w 4065563"/>
              <a:gd name="connsiteY4" fmla="*/ 70339 h 100228"/>
              <a:gd name="connsiteX5" fmla="*/ 2180492 w 4065563"/>
              <a:gd name="connsiteY5" fmla="*/ 56271 h 100228"/>
              <a:gd name="connsiteX6" fmla="*/ 2391508 w 4065563"/>
              <a:gd name="connsiteY6" fmla="*/ 42203 h 100228"/>
              <a:gd name="connsiteX7" fmla="*/ 3123028 w 4065563"/>
              <a:gd name="connsiteY7" fmla="*/ 56271 h 100228"/>
              <a:gd name="connsiteX8" fmla="*/ 3530991 w 4065563"/>
              <a:gd name="connsiteY8" fmla="*/ 84406 h 100228"/>
              <a:gd name="connsiteX9" fmla="*/ 3615397 w 4065563"/>
              <a:gd name="connsiteY9" fmla="*/ 98474 h 100228"/>
              <a:gd name="connsiteX10" fmla="*/ 4065563 w 4065563"/>
              <a:gd name="connsiteY10" fmla="*/ 98474 h 10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65563" h="100228">
                <a:moveTo>
                  <a:pt x="0" y="0"/>
                </a:moveTo>
                <a:lnTo>
                  <a:pt x="84406" y="14068"/>
                </a:lnTo>
                <a:cubicBezTo>
                  <a:pt x="117178" y="19110"/>
                  <a:pt x="150366" y="21632"/>
                  <a:pt x="182880" y="28135"/>
                </a:cubicBezTo>
                <a:cubicBezTo>
                  <a:pt x="197421" y="31043"/>
                  <a:pt x="210494" y="39550"/>
                  <a:pt x="225083" y="42203"/>
                </a:cubicBezTo>
                <a:cubicBezTo>
                  <a:pt x="323107" y="60026"/>
                  <a:pt x="477085" y="64987"/>
                  <a:pt x="562708" y="70339"/>
                </a:cubicBezTo>
                <a:lnTo>
                  <a:pt x="2180492" y="56271"/>
                </a:lnTo>
                <a:cubicBezTo>
                  <a:pt x="2250978" y="55187"/>
                  <a:pt x="2321013" y="42203"/>
                  <a:pt x="2391508" y="42203"/>
                </a:cubicBezTo>
                <a:cubicBezTo>
                  <a:pt x="2635393" y="42203"/>
                  <a:pt x="2879188" y="51582"/>
                  <a:pt x="3123028" y="56271"/>
                </a:cubicBezTo>
                <a:cubicBezTo>
                  <a:pt x="3458254" y="93519"/>
                  <a:pt x="2952277" y="39890"/>
                  <a:pt x="3530991" y="84406"/>
                </a:cubicBezTo>
                <a:cubicBezTo>
                  <a:pt x="3559430" y="86594"/>
                  <a:pt x="3586883" y="97724"/>
                  <a:pt x="3615397" y="98474"/>
                </a:cubicBezTo>
                <a:cubicBezTo>
                  <a:pt x="3765400" y="102422"/>
                  <a:pt x="3915508" y="98474"/>
                  <a:pt x="4065563" y="9847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Down Arrow 2"/>
          <p:cNvSpPr/>
          <p:nvPr/>
        </p:nvSpPr>
        <p:spPr>
          <a:xfrm>
            <a:off x="3352800" y="1524000"/>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Freeform 3"/>
          <p:cNvSpPr/>
          <p:nvPr/>
        </p:nvSpPr>
        <p:spPr>
          <a:xfrm>
            <a:off x="1266092" y="3587262"/>
            <a:ext cx="1533379" cy="886264"/>
          </a:xfrm>
          <a:custGeom>
            <a:avLst/>
            <a:gdLst>
              <a:gd name="connsiteX0" fmla="*/ 0 w 1533379"/>
              <a:gd name="connsiteY0" fmla="*/ 98473 h 886264"/>
              <a:gd name="connsiteX1" fmla="*/ 70339 w 1533379"/>
              <a:gd name="connsiteY1" fmla="*/ 140676 h 886264"/>
              <a:gd name="connsiteX2" fmla="*/ 281354 w 1533379"/>
              <a:gd name="connsiteY2" fmla="*/ 140676 h 886264"/>
              <a:gd name="connsiteX3" fmla="*/ 393896 w 1533379"/>
              <a:gd name="connsiteY3" fmla="*/ 154744 h 886264"/>
              <a:gd name="connsiteX4" fmla="*/ 661182 w 1533379"/>
              <a:gd name="connsiteY4" fmla="*/ 196947 h 886264"/>
              <a:gd name="connsiteX5" fmla="*/ 661182 w 1533379"/>
              <a:gd name="connsiteY5" fmla="*/ 492369 h 886264"/>
              <a:gd name="connsiteX6" fmla="*/ 633046 w 1533379"/>
              <a:gd name="connsiteY6" fmla="*/ 576775 h 886264"/>
              <a:gd name="connsiteX7" fmla="*/ 548640 w 1533379"/>
              <a:gd name="connsiteY7" fmla="*/ 618978 h 886264"/>
              <a:gd name="connsiteX8" fmla="*/ 436099 w 1533379"/>
              <a:gd name="connsiteY8" fmla="*/ 604910 h 886264"/>
              <a:gd name="connsiteX9" fmla="*/ 365760 w 1533379"/>
              <a:gd name="connsiteY9" fmla="*/ 534572 h 886264"/>
              <a:gd name="connsiteX10" fmla="*/ 365760 w 1533379"/>
              <a:gd name="connsiteY10" fmla="*/ 407963 h 886264"/>
              <a:gd name="connsiteX11" fmla="*/ 407963 w 1533379"/>
              <a:gd name="connsiteY11" fmla="*/ 393895 h 886264"/>
              <a:gd name="connsiteX12" fmla="*/ 464234 w 1533379"/>
              <a:gd name="connsiteY12" fmla="*/ 422030 h 886264"/>
              <a:gd name="connsiteX13" fmla="*/ 450166 w 1533379"/>
              <a:gd name="connsiteY13" fmla="*/ 618978 h 886264"/>
              <a:gd name="connsiteX14" fmla="*/ 436099 w 1533379"/>
              <a:gd name="connsiteY14" fmla="*/ 661181 h 886264"/>
              <a:gd name="connsiteX15" fmla="*/ 407963 w 1533379"/>
              <a:gd name="connsiteY15" fmla="*/ 689316 h 886264"/>
              <a:gd name="connsiteX16" fmla="*/ 393896 w 1533379"/>
              <a:gd name="connsiteY16" fmla="*/ 731520 h 886264"/>
              <a:gd name="connsiteX17" fmla="*/ 407963 w 1533379"/>
              <a:gd name="connsiteY17" fmla="*/ 829993 h 886264"/>
              <a:gd name="connsiteX18" fmla="*/ 450166 w 1533379"/>
              <a:gd name="connsiteY18" fmla="*/ 858129 h 886264"/>
              <a:gd name="connsiteX19" fmla="*/ 506437 w 1533379"/>
              <a:gd name="connsiteY19" fmla="*/ 872196 h 886264"/>
              <a:gd name="connsiteX20" fmla="*/ 548640 w 1533379"/>
              <a:gd name="connsiteY20" fmla="*/ 886264 h 886264"/>
              <a:gd name="connsiteX21" fmla="*/ 689317 w 1533379"/>
              <a:gd name="connsiteY21" fmla="*/ 872196 h 886264"/>
              <a:gd name="connsiteX22" fmla="*/ 731520 w 1533379"/>
              <a:gd name="connsiteY22" fmla="*/ 844061 h 886264"/>
              <a:gd name="connsiteX23" fmla="*/ 787791 w 1533379"/>
              <a:gd name="connsiteY23" fmla="*/ 787790 h 886264"/>
              <a:gd name="connsiteX24" fmla="*/ 829994 w 1533379"/>
              <a:gd name="connsiteY24" fmla="*/ 689316 h 886264"/>
              <a:gd name="connsiteX25" fmla="*/ 844062 w 1533379"/>
              <a:gd name="connsiteY25" fmla="*/ 618978 h 886264"/>
              <a:gd name="connsiteX26" fmla="*/ 858130 w 1533379"/>
              <a:gd name="connsiteY26" fmla="*/ 576775 h 886264"/>
              <a:gd name="connsiteX27" fmla="*/ 872197 w 1533379"/>
              <a:gd name="connsiteY27" fmla="*/ 520504 h 886264"/>
              <a:gd name="connsiteX28" fmla="*/ 858130 w 1533379"/>
              <a:gd name="connsiteY28" fmla="*/ 351692 h 886264"/>
              <a:gd name="connsiteX29" fmla="*/ 829994 w 1533379"/>
              <a:gd name="connsiteY29" fmla="*/ 309489 h 886264"/>
              <a:gd name="connsiteX30" fmla="*/ 787791 w 1533379"/>
              <a:gd name="connsiteY30" fmla="*/ 281353 h 886264"/>
              <a:gd name="connsiteX31" fmla="*/ 689317 w 1533379"/>
              <a:gd name="connsiteY31" fmla="*/ 239150 h 886264"/>
              <a:gd name="connsiteX32" fmla="*/ 478302 w 1533379"/>
              <a:gd name="connsiteY32" fmla="*/ 295421 h 886264"/>
              <a:gd name="connsiteX33" fmla="*/ 464234 w 1533379"/>
              <a:gd name="connsiteY33" fmla="*/ 337624 h 886264"/>
              <a:gd name="connsiteX34" fmla="*/ 492370 w 1533379"/>
              <a:gd name="connsiteY34" fmla="*/ 478301 h 886264"/>
              <a:gd name="connsiteX35" fmla="*/ 633046 w 1533379"/>
              <a:gd name="connsiteY35" fmla="*/ 520504 h 886264"/>
              <a:gd name="connsiteX36" fmla="*/ 984739 w 1533379"/>
              <a:gd name="connsiteY36" fmla="*/ 478301 h 886264"/>
              <a:gd name="connsiteX37" fmla="*/ 1041010 w 1533379"/>
              <a:gd name="connsiteY37" fmla="*/ 436098 h 886264"/>
              <a:gd name="connsiteX38" fmla="*/ 1055077 w 1533379"/>
              <a:gd name="connsiteY38" fmla="*/ 379827 h 886264"/>
              <a:gd name="connsiteX39" fmla="*/ 1026942 w 1533379"/>
              <a:gd name="connsiteY39" fmla="*/ 182880 h 886264"/>
              <a:gd name="connsiteX40" fmla="*/ 942536 w 1533379"/>
              <a:gd name="connsiteY40" fmla="*/ 126609 h 886264"/>
              <a:gd name="connsiteX41" fmla="*/ 872197 w 1533379"/>
              <a:gd name="connsiteY41" fmla="*/ 70338 h 886264"/>
              <a:gd name="connsiteX42" fmla="*/ 759656 w 1533379"/>
              <a:gd name="connsiteY42" fmla="*/ 28135 h 886264"/>
              <a:gd name="connsiteX43" fmla="*/ 689317 w 1533379"/>
              <a:gd name="connsiteY43" fmla="*/ 0 h 886264"/>
              <a:gd name="connsiteX44" fmla="*/ 520505 w 1533379"/>
              <a:gd name="connsiteY44" fmla="*/ 28135 h 886264"/>
              <a:gd name="connsiteX45" fmla="*/ 492370 w 1533379"/>
              <a:gd name="connsiteY45" fmla="*/ 70338 h 886264"/>
              <a:gd name="connsiteX46" fmla="*/ 464234 w 1533379"/>
              <a:gd name="connsiteY46" fmla="*/ 154744 h 886264"/>
              <a:gd name="connsiteX47" fmla="*/ 478302 w 1533379"/>
              <a:gd name="connsiteY47" fmla="*/ 365760 h 886264"/>
              <a:gd name="connsiteX48" fmla="*/ 562708 w 1533379"/>
              <a:gd name="connsiteY48" fmla="*/ 534572 h 886264"/>
              <a:gd name="connsiteX49" fmla="*/ 618979 w 1533379"/>
              <a:gd name="connsiteY49" fmla="*/ 604910 h 886264"/>
              <a:gd name="connsiteX50" fmla="*/ 759656 w 1533379"/>
              <a:gd name="connsiteY50" fmla="*/ 647113 h 886264"/>
              <a:gd name="connsiteX51" fmla="*/ 844062 w 1533379"/>
              <a:gd name="connsiteY51" fmla="*/ 633046 h 886264"/>
              <a:gd name="connsiteX52" fmla="*/ 886265 w 1533379"/>
              <a:gd name="connsiteY52" fmla="*/ 618978 h 886264"/>
              <a:gd name="connsiteX53" fmla="*/ 942536 w 1533379"/>
              <a:gd name="connsiteY53" fmla="*/ 534572 h 886264"/>
              <a:gd name="connsiteX54" fmla="*/ 956603 w 1533379"/>
              <a:gd name="connsiteY54" fmla="*/ 478301 h 886264"/>
              <a:gd name="connsiteX55" fmla="*/ 970671 w 1533379"/>
              <a:gd name="connsiteY55" fmla="*/ 393895 h 886264"/>
              <a:gd name="connsiteX56" fmla="*/ 998806 w 1533379"/>
              <a:gd name="connsiteY56" fmla="*/ 351692 h 886264"/>
              <a:gd name="connsiteX57" fmla="*/ 1041010 w 1533379"/>
              <a:gd name="connsiteY57" fmla="*/ 337624 h 886264"/>
              <a:gd name="connsiteX58" fmla="*/ 1223890 w 1533379"/>
              <a:gd name="connsiteY58" fmla="*/ 323556 h 886264"/>
              <a:gd name="connsiteX59" fmla="*/ 1322363 w 1533379"/>
              <a:gd name="connsiteY59" fmla="*/ 337624 h 886264"/>
              <a:gd name="connsiteX60" fmla="*/ 1533379 w 1533379"/>
              <a:gd name="connsiteY60" fmla="*/ 351692 h 886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33379" h="886264">
                <a:moveTo>
                  <a:pt x="0" y="98473"/>
                </a:moveTo>
                <a:cubicBezTo>
                  <a:pt x="23446" y="112541"/>
                  <a:pt x="45883" y="128448"/>
                  <a:pt x="70339" y="140676"/>
                </a:cubicBezTo>
                <a:cubicBezTo>
                  <a:pt x="138748" y="174881"/>
                  <a:pt x="201955" y="147293"/>
                  <a:pt x="281354" y="140676"/>
                </a:cubicBezTo>
                <a:cubicBezTo>
                  <a:pt x="318868" y="145365"/>
                  <a:pt x="356210" y="151729"/>
                  <a:pt x="393896" y="154744"/>
                </a:cubicBezTo>
                <a:cubicBezTo>
                  <a:pt x="652096" y="175400"/>
                  <a:pt x="575614" y="111382"/>
                  <a:pt x="661182" y="196947"/>
                </a:cubicBezTo>
                <a:cubicBezTo>
                  <a:pt x="686515" y="323612"/>
                  <a:pt x="687675" y="298090"/>
                  <a:pt x="661182" y="492369"/>
                </a:cubicBezTo>
                <a:cubicBezTo>
                  <a:pt x="657175" y="521754"/>
                  <a:pt x="657722" y="560324"/>
                  <a:pt x="633046" y="576775"/>
                </a:cubicBezTo>
                <a:cubicBezTo>
                  <a:pt x="578505" y="613135"/>
                  <a:pt x="606883" y="599563"/>
                  <a:pt x="548640" y="618978"/>
                </a:cubicBezTo>
                <a:cubicBezTo>
                  <a:pt x="511126" y="614289"/>
                  <a:pt x="470425" y="620753"/>
                  <a:pt x="436099" y="604910"/>
                </a:cubicBezTo>
                <a:cubicBezTo>
                  <a:pt x="405993" y="591015"/>
                  <a:pt x="365760" y="534572"/>
                  <a:pt x="365760" y="534572"/>
                </a:cubicBezTo>
                <a:cubicBezTo>
                  <a:pt x="350351" y="488342"/>
                  <a:pt x="334488" y="462691"/>
                  <a:pt x="365760" y="407963"/>
                </a:cubicBezTo>
                <a:cubicBezTo>
                  <a:pt x="373117" y="395088"/>
                  <a:pt x="393895" y="398584"/>
                  <a:pt x="407963" y="393895"/>
                </a:cubicBezTo>
                <a:cubicBezTo>
                  <a:pt x="426720" y="403273"/>
                  <a:pt x="460369" y="401418"/>
                  <a:pt x="464234" y="422030"/>
                </a:cubicBezTo>
                <a:cubicBezTo>
                  <a:pt x="476363" y="486719"/>
                  <a:pt x="457856" y="553612"/>
                  <a:pt x="450166" y="618978"/>
                </a:cubicBezTo>
                <a:cubicBezTo>
                  <a:pt x="448433" y="633705"/>
                  <a:pt x="443728" y="648466"/>
                  <a:pt x="436099" y="661181"/>
                </a:cubicBezTo>
                <a:cubicBezTo>
                  <a:pt x="429275" y="672554"/>
                  <a:pt x="417342" y="679938"/>
                  <a:pt x="407963" y="689316"/>
                </a:cubicBezTo>
                <a:cubicBezTo>
                  <a:pt x="403274" y="703384"/>
                  <a:pt x="393896" y="716691"/>
                  <a:pt x="393896" y="731520"/>
                </a:cubicBezTo>
                <a:cubicBezTo>
                  <a:pt x="393896" y="764678"/>
                  <a:pt x="394497" y="799693"/>
                  <a:pt x="407963" y="829993"/>
                </a:cubicBezTo>
                <a:cubicBezTo>
                  <a:pt x="414830" y="845443"/>
                  <a:pt x="434626" y="851469"/>
                  <a:pt x="450166" y="858129"/>
                </a:cubicBezTo>
                <a:cubicBezTo>
                  <a:pt x="467937" y="865745"/>
                  <a:pt x="487847" y="866885"/>
                  <a:pt x="506437" y="872196"/>
                </a:cubicBezTo>
                <a:cubicBezTo>
                  <a:pt x="520695" y="876270"/>
                  <a:pt x="534572" y="881575"/>
                  <a:pt x="548640" y="886264"/>
                </a:cubicBezTo>
                <a:cubicBezTo>
                  <a:pt x="595532" y="881575"/>
                  <a:pt x="643398" y="882793"/>
                  <a:pt x="689317" y="872196"/>
                </a:cubicBezTo>
                <a:cubicBezTo>
                  <a:pt x="705791" y="868394"/>
                  <a:pt x="718683" y="855064"/>
                  <a:pt x="731520" y="844061"/>
                </a:cubicBezTo>
                <a:cubicBezTo>
                  <a:pt x="751660" y="826798"/>
                  <a:pt x="775928" y="811516"/>
                  <a:pt x="787791" y="787790"/>
                </a:cubicBezTo>
                <a:cubicBezTo>
                  <a:pt x="807922" y="747528"/>
                  <a:pt x="819644" y="730716"/>
                  <a:pt x="829994" y="689316"/>
                </a:cubicBezTo>
                <a:cubicBezTo>
                  <a:pt x="835793" y="666120"/>
                  <a:pt x="838263" y="642174"/>
                  <a:pt x="844062" y="618978"/>
                </a:cubicBezTo>
                <a:cubicBezTo>
                  <a:pt x="847659" y="604592"/>
                  <a:pt x="854056" y="591033"/>
                  <a:pt x="858130" y="576775"/>
                </a:cubicBezTo>
                <a:cubicBezTo>
                  <a:pt x="863441" y="558185"/>
                  <a:pt x="867508" y="539261"/>
                  <a:pt x="872197" y="520504"/>
                </a:cubicBezTo>
                <a:cubicBezTo>
                  <a:pt x="867508" y="464233"/>
                  <a:pt x="869204" y="407061"/>
                  <a:pt x="858130" y="351692"/>
                </a:cubicBezTo>
                <a:cubicBezTo>
                  <a:pt x="854814" y="335113"/>
                  <a:pt x="841949" y="321444"/>
                  <a:pt x="829994" y="309489"/>
                </a:cubicBezTo>
                <a:cubicBezTo>
                  <a:pt x="818039" y="297534"/>
                  <a:pt x="802471" y="289741"/>
                  <a:pt x="787791" y="281353"/>
                </a:cubicBezTo>
                <a:cubicBezTo>
                  <a:pt x="739121" y="253541"/>
                  <a:pt x="736662" y="254932"/>
                  <a:pt x="689317" y="239150"/>
                </a:cubicBezTo>
                <a:cubicBezTo>
                  <a:pt x="582950" y="248014"/>
                  <a:pt x="531445" y="215706"/>
                  <a:pt x="478302" y="295421"/>
                </a:cubicBezTo>
                <a:cubicBezTo>
                  <a:pt x="470077" y="307759"/>
                  <a:pt x="468923" y="323556"/>
                  <a:pt x="464234" y="337624"/>
                </a:cubicBezTo>
                <a:cubicBezTo>
                  <a:pt x="473613" y="384516"/>
                  <a:pt x="468274" y="436994"/>
                  <a:pt x="492370" y="478301"/>
                </a:cubicBezTo>
                <a:cubicBezTo>
                  <a:pt x="504592" y="499252"/>
                  <a:pt x="613995" y="516694"/>
                  <a:pt x="633046" y="520504"/>
                </a:cubicBezTo>
                <a:cubicBezTo>
                  <a:pt x="903702" y="508201"/>
                  <a:pt x="865733" y="563305"/>
                  <a:pt x="984739" y="478301"/>
                </a:cubicBezTo>
                <a:cubicBezTo>
                  <a:pt x="1003818" y="464673"/>
                  <a:pt x="1022253" y="450166"/>
                  <a:pt x="1041010" y="436098"/>
                </a:cubicBezTo>
                <a:cubicBezTo>
                  <a:pt x="1045699" y="417341"/>
                  <a:pt x="1056149" y="399131"/>
                  <a:pt x="1055077" y="379827"/>
                </a:cubicBezTo>
                <a:cubicBezTo>
                  <a:pt x="1051398" y="313614"/>
                  <a:pt x="1043026" y="247215"/>
                  <a:pt x="1026942" y="182880"/>
                </a:cubicBezTo>
                <a:cubicBezTo>
                  <a:pt x="1020491" y="157076"/>
                  <a:pt x="952939" y="133544"/>
                  <a:pt x="942536" y="126609"/>
                </a:cubicBezTo>
                <a:cubicBezTo>
                  <a:pt x="803906" y="34188"/>
                  <a:pt x="1051045" y="172535"/>
                  <a:pt x="872197" y="70338"/>
                </a:cubicBezTo>
                <a:cubicBezTo>
                  <a:pt x="791620" y="24295"/>
                  <a:pt x="842737" y="55829"/>
                  <a:pt x="759656" y="28135"/>
                </a:cubicBezTo>
                <a:cubicBezTo>
                  <a:pt x="735699" y="20149"/>
                  <a:pt x="712763" y="9378"/>
                  <a:pt x="689317" y="0"/>
                </a:cubicBezTo>
                <a:cubicBezTo>
                  <a:pt x="633046" y="9378"/>
                  <a:pt x="574228" y="8948"/>
                  <a:pt x="520505" y="28135"/>
                </a:cubicBezTo>
                <a:cubicBezTo>
                  <a:pt x="504583" y="33821"/>
                  <a:pt x="499237" y="54888"/>
                  <a:pt x="492370" y="70338"/>
                </a:cubicBezTo>
                <a:cubicBezTo>
                  <a:pt x="480325" y="97439"/>
                  <a:pt x="464234" y="154744"/>
                  <a:pt x="464234" y="154744"/>
                </a:cubicBezTo>
                <a:cubicBezTo>
                  <a:pt x="468923" y="225083"/>
                  <a:pt x="468333" y="295974"/>
                  <a:pt x="478302" y="365760"/>
                </a:cubicBezTo>
                <a:cubicBezTo>
                  <a:pt x="488892" y="439889"/>
                  <a:pt x="522183" y="473784"/>
                  <a:pt x="562708" y="534572"/>
                </a:cubicBezTo>
                <a:cubicBezTo>
                  <a:pt x="572649" y="549484"/>
                  <a:pt x="598931" y="594886"/>
                  <a:pt x="618979" y="604910"/>
                </a:cubicBezTo>
                <a:cubicBezTo>
                  <a:pt x="653235" y="622038"/>
                  <a:pt x="719264" y="637016"/>
                  <a:pt x="759656" y="647113"/>
                </a:cubicBezTo>
                <a:cubicBezTo>
                  <a:pt x="787791" y="642424"/>
                  <a:pt x="816218" y="639234"/>
                  <a:pt x="844062" y="633046"/>
                </a:cubicBezTo>
                <a:cubicBezTo>
                  <a:pt x="858538" y="629829"/>
                  <a:pt x="875780" y="629463"/>
                  <a:pt x="886265" y="618978"/>
                </a:cubicBezTo>
                <a:cubicBezTo>
                  <a:pt x="910175" y="595068"/>
                  <a:pt x="942536" y="534572"/>
                  <a:pt x="942536" y="534572"/>
                </a:cubicBezTo>
                <a:cubicBezTo>
                  <a:pt x="947225" y="515815"/>
                  <a:pt x="952811" y="497260"/>
                  <a:pt x="956603" y="478301"/>
                </a:cubicBezTo>
                <a:cubicBezTo>
                  <a:pt x="962197" y="450331"/>
                  <a:pt x="961651" y="420955"/>
                  <a:pt x="970671" y="393895"/>
                </a:cubicBezTo>
                <a:cubicBezTo>
                  <a:pt x="976018" y="377855"/>
                  <a:pt x="985604" y="362254"/>
                  <a:pt x="998806" y="351692"/>
                </a:cubicBezTo>
                <a:cubicBezTo>
                  <a:pt x="1010385" y="342428"/>
                  <a:pt x="1026296" y="339463"/>
                  <a:pt x="1041010" y="337624"/>
                </a:cubicBezTo>
                <a:cubicBezTo>
                  <a:pt x="1101678" y="330040"/>
                  <a:pt x="1162930" y="328245"/>
                  <a:pt x="1223890" y="323556"/>
                </a:cubicBezTo>
                <a:cubicBezTo>
                  <a:pt x="1256714" y="328245"/>
                  <a:pt x="1289388" y="334153"/>
                  <a:pt x="1322363" y="337624"/>
                </a:cubicBezTo>
                <a:cubicBezTo>
                  <a:pt x="1467104" y="352860"/>
                  <a:pt x="1444200" y="351692"/>
                  <a:pt x="1533379" y="35169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reeform 4"/>
          <p:cNvSpPr/>
          <p:nvPr/>
        </p:nvSpPr>
        <p:spPr>
          <a:xfrm>
            <a:off x="3742006" y="3657600"/>
            <a:ext cx="3179299" cy="1041009"/>
          </a:xfrm>
          <a:custGeom>
            <a:avLst/>
            <a:gdLst>
              <a:gd name="connsiteX0" fmla="*/ 0 w 3179299"/>
              <a:gd name="connsiteY0" fmla="*/ 126609 h 1041009"/>
              <a:gd name="connsiteX1" fmla="*/ 70339 w 3179299"/>
              <a:gd name="connsiteY1" fmla="*/ 182880 h 1041009"/>
              <a:gd name="connsiteX2" fmla="*/ 253219 w 3179299"/>
              <a:gd name="connsiteY2" fmla="*/ 154745 h 1041009"/>
              <a:gd name="connsiteX3" fmla="*/ 393896 w 3179299"/>
              <a:gd name="connsiteY3" fmla="*/ 168812 h 1041009"/>
              <a:gd name="connsiteX4" fmla="*/ 576776 w 3179299"/>
              <a:gd name="connsiteY4" fmla="*/ 182880 h 1041009"/>
              <a:gd name="connsiteX5" fmla="*/ 633046 w 3179299"/>
              <a:gd name="connsiteY5" fmla="*/ 196948 h 1041009"/>
              <a:gd name="connsiteX6" fmla="*/ 745588 w 3179299"/>
              <a:gd name="connsiteY6" fmla="*/ 253218 h 1041009"/>
              <a:gd name="connsiteX7" fmla="*/ 844062 w 3179299"/>
              <a:gd name="connsiteY7" fmla="*/ 337625 h 1041009"/>
              <a:gd name="connsiteX8" fmla="*/ 914400 w 3179299"/>
              <a:gd name="connsiteY8" fmla="*/ 464234 h 1041009"/>
              <a:gd name="connsiteX9" fmla="*/ 858129 w 3179299"/>
              <a:gd name="connsiteY9" fmla="*/ 576775 h 1041009"/>
              <a:gd name="connsiteX10" fmla="*/ 787791 w 3179299"/>
              <a:gd name="connsiteY10" fmla="*/ 590843 h 1041009"/>
              <a:gd name="connsiteX11" fmla="*/ 661182 w 3179299"/>
              <a:gd name="connsiteY11" fmla="*/ 576775 h 1041009"/>
              <a:gd name="connsiteX12" fmla="*/ 633046 w 3179299"/>
              <a:gd name="connsiteY12" fmla="*/ 548640 h 1041009"/>
              <a:gd name="connsiteX13" fmla="*/ 576776 w 3179299"/>
              <a:gd name="connsiteY13" fmla="*/ 464234 h 1041009"/>
              <a:gd name="connsiteX14" fmla="*/ 590843 w 3179299"/>
              <a:gd name="connsiteY14" fmla="*/ 351692 h 1041009"/>
              <a:gd name="connsiteX15" fmla="*/ 647114 w 3179299"/>
              <a:gd name="connsiteY15" fmla="*/ 323557 h 1041009"/>
              <a:gd name="connsiteX16" fmla="*/ 689317 w 3179299"/>
              <a:gd name="connsiteY16" fmla="*/ 295422 h 1041009"/>
              <a:gd name="connsiteX17" fmla="*/ 745588 w 3179299"/>
              <a:gd name="connsiteY17" fmla="*/ 281354 h 1041009"/>
              <a:gd name="connsiteX18" fmla="*/ 829994 w 3179299"/>
              <a:gd name="connsiteY18" fmla="*/ 253218 h 1041009"/>
              <a:gd name="connsiteX19" fmla="*/ 829994 w 3179299"/>
              <a:gd name="connsiteY19" fmla="*/ 84406 h 1041009"/>
              <a:gd name="connsiteX20" fmla="*/ 745588 w 3179299"/>
              <a:gd name="connsiteY20" fmla="*/ 28135 h 1041009"/>
              <a:gd name="connsiteX21" fmla="*/ 661182 w 3179299"/>
              <a:gd name="connsiteY21" fmla="*/ 0 h 1041009"/>
              <a:gd name="connsiteX22" fmla="*/ 548640 w 3179299"/>
              <a:gd name="connsiteY22" fmla="*/ 14068 h 1041009"/>
              <a:gd name="connsiteX23" fmla="*/ 492369 w 3179299"/>
              <a:gd name="connsiteY23" fmla="*/ 98474 h 1041009"/>
              <a:gd name="connsiteX24" fmla="*/ 450166 w 3179299"/>
              <a:gd name="connsiteY24" fmla="*/ 140677 h 1041009"/>
              <a:gd name="connsiteX25" fmla="*/ 407963 w 3179299"/>
              <a:gd name="connsiteY25" fmla="*/ 295422 h 1041009"/>
              <a:gd name="connsiteX26" fmla="*/ 450166 w 3179299"/>
              <a:gd name="connsiteY26" fmla="*/ 492369 h 1041009"/>
              <a:gd name="connsiteX27" fmla="*/ 478302 w 3179299"/>
              <a:gd name="connsiteY27" fmla="*/ 520505 h 1041009"/>
              <a:gd name="connsiteX28" fmla="*/ 562708 w 3179299"/>
              <a:gd name="connsiteY28" fmla="*/ 576775 h 1041009"/>
              <a:gd name="connsiteX29" fmla="*/ 647114 w 3179299"/>
              <a:gd name="connsiteY29" fmla="*/ 604911 h 1041009"/>
              <a:gd name="connsiteX30" fmla="*/ 900332 w 3179299"/>
              <a:gd name="connsiteY30" fmla="*/ 590843 h 1041009"/>
              <a:gd name="connsiteX31" fmla="*/ 984739 w 3179299"/>
              <a:gd name="connsiteY31" fmla="*/ 534572 h 1041009"/>
              <a:gd name="connsiteX32" fmla="*/ 1026942 w 3179299"/>
              <a:gd name="connsiteY32" fmla="*/ 520505 h 1041009"/>
              <a:gd name="connsiteX33" fmla="*/ 1055077 w 3179299"/>
              <a:gd name="connsiteY33" fmla="*/ 478302 h 1041009"/>
              <a:gd name="connsiteX34" fmla="*/ 1041009 w 3179299"/>
              <a:gd name="connsiteY34" fmla="*/ 112542 h 1041009"/>
              <a:gd name="connsiteX35" fmla="*/ 970671 w 3179299"/>
              <a:gd name="connsiteY35" fmla="*/ 56271 h 1041009"/>
              <a:gd name="connsiteX36" fmla="*/ 942536 w 3179299"/>
              <a:gd name="connsiteY36" fmla="*/ 28135 h 1041009"/>
              <a:gd name="connsiteX37" fmla="*/ 801859 w 3179299"/>
              <a:gd name="connsiteY37" fmla="*/ 84406 h 1041009"/>
              <a:gd name="connsiteX38" fmla="*/ 773723 w 3179299"/>
              <a:gd name="connsiteY38" fmla="*/ 112542 h 1041009"/>
              <a:gd name="connsiteX39" fmla="*/ 759656 w 3179299"/>
              <a:gd name="connsiteY39" fmla="*/ 154745 h 1041009"/>
              <a:gd name="connsiteX40" fmla="*/ 773723 w 3179299"/>
              <a:gd name="connsiteY40" fmla="*/ 281354 h 1041009"/>
              <a:gd name="connsiteX41" fmla="*/ 858129 w 3179299"/>
              <a:gd name="connsiteY41" fmla="*/ 309489 h 1041009"/>
              <a:gd name="connsiteX42" fmla="*/ 1069145 w 3179299"/>
              <a:gd name="connsiteY42" fmla="*/ 323557 h 1041009"/>
              <a:gd name="connsiteX43" fmla="*/ 1716259 w 3179299"/>
              <a:gd name="connsiteY43" fmla="*/ 337625 h 1041009"/>
              <a:gd name="connsiteX44" fmla="*/ 1828800 w 3179299"/>
              <a:gd name="connsiteY44" fmla="*/ 464234 h 1041009"/>
              <a:gd name="connsiteX45" fmla="*/ 1913206 w 3179299"/>
              <a:gd name="connsiteY45" fmla="*/ 492369 h 1041009"/>
              <a:gd name="connsiteX46" fmla="*/ 2096086 w 3179299"/>
              <a:gd name="connsiteY46" fmla="*/ 520505 h 1041009"/>
              <a:gd name="connsiteX47" fmla="*/ 2152357 w 3179299"/>
              <a:gd name="connsiteY47" fmla="*/ 661182 h 1041009"/>
              <a:gd name="connsiteX48" fmla="*/ 2208628 w 3179299"/>
              <a:gd name="connsiteY48" fmla="*/ 745588 h 1041009"/>
              <a:gd name="connsiteX49" fmla="*/ 2222696 w 3179299"/>
              <a:gd name="connsiteY49" fmla="*/ 801858 h 1041009"/>
              <a:gd name="connsiteX50" fmla="*/ 2250831 w 3179299"/>
              <a:gd name="connsiteY50" fmla="*/ 844062 h 1041009"/>
              <a:gd name="connsiteX51" fmla="*/ 2208628 w 3179299"/>
              <a:gd name="connsiteY51" fmla="*/ 1041009 h 1041009"/>
              <a:gd name="connsiteX52" fmla="*/ 2039816 w 3179299"/>
              <a:gd name="connsiteY52" fmla="*/ 1026942 h 1041009"/>
              <a:gd name="connsiteX53" fmla="*/ 1927274 w 3179299"/>
              <a:gd name="connsiteY53" fmla="*/ 956603 h 1041009"/>
              <a:gd name="connsiteX54" fmla="*/ 1899139 w 3179299"/>
              <a:gd name="connsiteY54" fmla="*/ 914400 h 1041009"/>
              <a:gd name="connsiteX55" fmla="*/ 1927274 w 3179299"/>
              <a:gd name="connsiteY55" fmla="*/ 759655 h 1041009"/>
              <a:gd name="connsiteX56" fmla="*/ 1955409 w 3179299"/>
              <a:gd name="connsiteY56" fmla="*/ 717452 h 1041009"/>
              <a:gd name="connsiteX57" fmla="*/ 2082019 w 3179299"/>
              <a:gd name="connsiteY57" fmla="*/ 647114 h 1041009"/>
              <a:gd name="connsiteX58" fmla="*/ 2138289 w 3179299"/>
              <a:gd name="connsiteY58" fmla="*/ 618978 h 1041009"/>
              <a:gd name="connsiteX59" fmla="*/ 2518117 w 3179299"/>
              <a:gd name="connsiteY59" fmla="*/ 618978 h 1041009"/>
              <a:gd name="connsiteX60" fmla="*/ 2546252 w 3179299"/>
              <a:gd name="connsiteY60" fmla="*/ 576775 h 1041009"/>
              <a:gd name="connsiteX61" fmla="*/ 2489982 w 3179299"/>
              <a:gd name="connsiteY61" fmla="*/ 407963 h 1041009"/>
              <a:gd name="connsiteX62" fmla="*/ 2447779 w 3179299"/>
              <a:gd name="connsiteY62" fmla="*/ 365760 h 1041009"/>
              <a:gd name="connsiteX63" fmla="*/ 2391508 w 3179299"/>
              <a:gd name="connsiteY63" fmla="*/ 337625 h 1041009"/>
              <a:gd name="connsiteX64" fmla="*/ 2307102 w 3179299"/>
              <a:gd name="connsiteY64" fmla="*/ 309489 h 1041009"/>
              <a:gd name="connsiteX65" fmla="*/ 2053883 w 3179299"/>
              <a:gd name="connsiteY65" fmla="*/ 337625 h 1041009"/>
              <a:gd name="connsiteX66" fmla="*/ 1997612 w 3179299"/>
              <a:gd name="connsiteY66" fmla="*/ 393895 h 1041009"/>
              <a:gd name="connsiteX67" fmla="*/ 1913206 w 3179299"/>
              <a:gd name="connsiteY67" fmla="*/ 534572 h 1041009"/>
              <a:gd name="connsiteX68" fmla="*/ 1927274 w 3179299"/>
              <a:gd name="connsiteY68" fmla="*/ 759655 h 1041009"/>
              <a:gd name="connsiteX69" fmla="*/ 1997612 w 3179299"/>
              <a:gd name="connsiteY69" fmla="*/ 829994 h 1041009"/>
              <a:gd name="connsiteX70" fmla="*/ 2025748 w 3179299"/>
              <a:gd name="connsiteY70" fmla="*/ 858129 h 1041009"/>
              <a:gd name="connsiteX71" fmla="*/ 2067951 w 3179299"/>
              <a:gd name="connsiteY71" fmla="*/ 900332 h 1041009"/>
              <a:gd name="connsiteX72" fmla="*/ 2180492 w 3179299"/>
              <a:gd name="connsiteY72" fmla="*/ 928468 h 1041009"/>
              <a:gd name="connsiteX73" fmla="*/ 2307102 w 3179299"/>
              <a:gd name="connsiteY73" fmla="*/ 914400 h 1041009"/>
              <a:gd name="connsiteX74" fmla="*/ 2377440 w 3179299"/>
              <a:gd name="connsiteY74" fmla="*/ 815926 h 1041009"/>
              <a:gd name="connsiteX75" fmla="*/ 2405576 w 3179299"/>
              <a:gd name="connsiteY75" fmla="*/ 787791 h 1041009"/>
              <a:gd name="connsiteX76" fmla="*/ 2489982 w 3179299"/>
              <a:gd name="connsiteY76" fmla="*/ 675249 h 1041009"/>
              <a:gd name="connsiteX77" fmla="*/ 2532185 w 3179299"/>
              <a:gd name="connsiteY77" fmla="*/ 661182 h 1041009"/>
              <a:gd name="connsiteX78" fmla="*/ 2616591 w 3179299"/>
              <a:gd name="connsiteY78" fmla="*/ 675249 h 1041009"/>
              <a:gd name="connsiteX79" fmla="*/ 2644726 w 3179299"/>
              <a:gd name="connsiteY79" fmla="*/ 703385 h 1041009"/>
              <a:gd name="connsiteX80" fmla="*/ 2827606 w 3179299"/>
              <a:gd name="connsiteY80" fmla="*/ 717452 h 1041009"/>
              <a:gd name="connsiteX81" fmla="*/ 2982351 w 3179299"/>
              <a:gd name="connsiteY81" fmla="*/ 759655 h 1041009"/>
              <a:gd name="connsiteX82" fmla="*/ 3038622 w 3179299"/>
              <a:gd name="connsiteY82" fmla="*/ 815926 h 1041009"/>
              <a:gd name="connsiteX83" fmla="*/ 3108960 w 3179299"/>
              <a:gd name="connsiteY83" fmla="*/ 872197 h 1041009"/>
              <a:gd name="connsiteX84" fmla="*/ 3151163 w 3179299"/>
              <a:gd name="connsiteY84" fmla="*/ 886265 h 1041009"/>
              <a:gd name="connsiteX85" fmla="*/ 3179299 w 3179299"/>
              <a:gd name="connsiteY85" fmla="*/ 900332 h 104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179299" h="1041009">
                <a:moveTo>
                  <a:pt x="0" y="126609"/>
                </a:moveTo>
                <a:cubicBezTo>
                  <a:pt x="23446" y="145366"/>
                  <a:pt x="40896" y="176991"/>
                  <a:pt x="70339" y="182880"/>
                </a:cubicBezTo>
                <a:cubicBezTo>
                  <a:pt x="138337" y="196480"/>
                  <a:pt x="193819" y="174544"/>
                  <a:pt x="253219" y="154745"/>
                </a:cubicBezTo>
                <a:lnTo>
                  <a:pt x="393896" y="168812"/>
                </a:lnTo>
                <a:cubicBezTo>
                  <a:pt x="454806" y="174108"/>
                  <a:pt x="516055" y="175736"/>
                  <a:pt x="576776" y="182880"/>
                </a:cubicBezTo>
                <a:cubicBezTo>
                  <a:pt x="595978" y="185139"/>
                  <a:pt x="615199" y="189512"/>
                  <a:pt x="633046" y="196948"/>
                </a:cubicBezTo>
                <a:cubicBezTo>
                  <a:pt x="671762" y="213079"/>
                  <a:pt x="745588" y="253218"/>
                  <a:pt x="745588" y="253218"/>
                </a:cubicBezTo>
                <a:cubicBezTo>
                  <a:pt x="813814" y="321444"/>
                  <a:pt x="779788" y="294775"/>
                  <a:pt x="844062" y="337625"/>
                </a:cubicBezTo>
                <a:cubicBezTo>
                  <a:pt x="908557" y="434369"/>
                  <a:pt x="889639" y="389952"/>
                  <a:pt x="914400" y="464234"/>
                </a:cubicBezTo>
                <a:cubicBezTo>
                  <a:pt x="906470" y="488023"/>
                  <a:pt x="896324" y="560406"/>
                  <a:pt x="858129" y="576775"/>
                </a:cubicBezTo>
                <a:cubicBezTo>
                  <a:pt x="836152" y="586194"/>
                  <a:pt x="811237" y="586154"/>
                  <a:pt x="787791" y="590843"/>
                </a:cubicBezTo>
                <a:cubicBezTo>
                  <a:pt x="745588" y="586154"/>
                  <a:pt x="702149" y="587948"/>
                  <a:pt x="661182" y="576775"/>
                </a:cubicBezTo>
                <a:cubicBezTo>
                  <a:pt x="648386" y="573285"/>
                  <a:pt x="641004" y="559251"/>
                  <a:pt x="633046" y="548640"/>
                </a:cubicBezTo>
                <a:cubicBezTo>
                  <a:pt x="612757" y="521589"/>
                  <a:pt x="576776" y="464234"/>
                  <a:pt x="576776" y="464234"/>
                </a:cubicBezTo>
                <a:cubicBezTo>
                  <a:pt x="581465" y="426720"/>
                  <a:pt x="573936" y="385507"/>
                  <a:pt x="590843" y="351692"/>
                </a:cubicBezTo>
                <a:cubicBezTo>
                  <a:pt x="600221" y="332935"/>
                  <a:pt x="628906" y="333961"/>
                  <a:pt x="647114" y="323557"/>
                </a:cubicBezTo>
                <a:cubicBezTo>
                  <a:pt x="661794" y="315169"/>
                  <a:pt x="673777" y="302082"/>
                  <a:pt x="689317" y="295422"/>
                </a:cubicBezTo>
                <a:cubicBezTo>
                  <a:pt x="707088" y="287806"/>
                  <a:pt x="727069" y="286910"/>
                  <a:pt x="745588" y="281354"/>
                </a:cubicBezTo>
                <a:cubicBezTo>
                  <a:pt x="773995" y="272832"/>
                  <a:pt x="829994" y="253218"/>
                  <a:pt x="829994" y="253218"/>
                </a:cubicBezTo>
                <a:cubicBezTo>
                  <a:pt x="849425" y="194927"/>
                  <a:pt x="868796" y="156466"/>
                  <a:pt x="829994" y="84406"/>
                </a:cubicBezTo>
                <a:cubicBezTo>
                  <a:pt x="813963" y="54633"/>
                  <a:pt x="777667" y="38828"/>
                  <a:pt x="745588" y="28135"/>
                </a:cubicBezTo>
                <a:lnTo>
                  <a:pt x="661182" y="0"/>
                </a:lnTo>
                <a:cubicBezTo>
                  <a:pt x="623668" y="4689"/>
                  <a:pt x="584170" y="1148"/>
                  <a:pt x="548640" y="14068"/>
                </a:cubicBezTo>
                <a:cubicBezTo>
                  <a:pt x="489403" y="35609"/>
                  <a:pt x="517610" y="60613"/>
                  <a:pt x="492369" y="98474"/>
                </a:cubicBezTo>
                <a:cubicBezTo>
                  <a:pt x="481333" y="115027"/>
                  <a:pt x="464234" y="126609"/>
                  <a:pt x="450166" y="140677"/>
                </a:cubicBezTo>
                <a:cubicBezTo>
                  <a:pt x="418434" y="267604"/>
                  <a:pt x="434259" y="216534"/>
                  <a:pt x="407963" y="295422"/>
                </a:cubicBezTo>
                <a:cubicBezTo>
                  <a:pt x="419095" y="417867"/>
                  <a:pt x="394759" y="423110"/>
                  <a:pt x="450166" y="492369"/>
                </a:cubicBezTo>
                <a:cubicBezTo>
                  <a:pt x="458452" y="502726"/>
                  <a:pt x="467691" y="512547"/>
                  <a:pt x="478302" y="520505"/>
                </a:cubicBezTo>
                <a:cubicBezTo>
                  <a:pt x="505354" y="540794"/>
                  <a:pt x="530629" y="566082"/>
                  <a:pt x="562708" y="576775"/>
                </a:cubicBezTo>
                <a:lnTo>
                  <a:pt x="647114" y="604911"/>
                </a:lnTo>
                <a:cubicBezTo>
                  <a:pt x="731520" y="600222"/>
                  <a:pt x="816177" y="598858"/>
                  <a:pt x="900332" y="590843"/>
                </a:cubicBezTo>
                <a:cubicBezTo>
                  <a:pt x="958870" y="585268"/>
                  <a:pt x="935457" y="567426"/>
                  <a:pt x="984739" y="534572"/>
                </a:cubicBezTo>
                <a:cubicBezTo>
                  <a:pt x="997077" y="526347"/>
                  <a:pt x="1012874" y="525194"/>
                  <a:pt x="1026942" y="520505"/>
                </a:cubicBezTo>
                <a:cubicBezTo>
                  <a:pt x="1036320" y="506437"/>
                  <a:pt x="1047516" y="493424"/>
                  <a:pt x="1055077" y="478302"/>
                </a:cubicBezTo>
                <a:cubicBezTo>
                  <a:pt x="1106692" y="375072"/>
                  <a:pt x="1046250" y="146607"/>
                  <a:pt x="1041009" y="112542"/>
                </a:cubicBezTo>
                <a:cubicBezTo>
                  <a:pt x="1034130" y="67826"/>
                  <a:pt x="1003058" y="67066"/>
                  <a:pt x="970671" y="56271"/>
                </a:cubicBezTo>
                <a:cubicBezTo>
                  <a:pt x="961293" y="46892"/>
                  <a:pt x="955733" y="29455"/>
                  <a:pt x="942536" y="28135"/>
                </a:cubicBezTo>
                <a:cubicBezTo>
                  <a:pt x="814436" y="15325"/>
                  <a:pt x="850420" y="23705"/>
                  <a:pt x="801859" y="84406"/>
                </a:cubicBezTo>
                <a:cubicBezTo>
                  <a:pt x="793573" y="94763"/>
                  <a:pt x="783102" y="103163"/>
                  <a:pt x="773723" y="112542"/>
                </a:cubicBezTo>
                <a:cubicBezTo>
                  <a:pt x="769034" y="126610"/>
                  <a:pt x="759656" y="139916"/>
                  <a:pt x="759656" y="154745"/>
                </a:cubicBezTo>
                <a:cubicBezTo>
                  <a:pt x="759656" y="197208"/>
                  <a:pt x="750926" y="245530"/>
                  <a:pt x="773723" y="281354"/>
                </a:cubicBezTo>
                <a:cubicBezTo>
                  <a:pt x="789645" y="306375"/>
                  <a:pt x="828537" y="307516"/>
                  <a:pt x="858129" y="309489"/>
                </a:cubicBezTo>
                <a:cubicBezTo>
                  <a:pt x="928468" y="314178"/>
                  <a:pt x="998688" y="321247"/>
                  <a:pt x="1069145" y="323557"/>
                </a:cubicBezTo>
                <a:cubicBezTo>
                  <a:pt x="1284785" y="330627"/>
                  <a:pt x="1500554" y="332936"/>
                  <a:pt x="1716259" y="337625"/>
                </a:cubicBezTo>
                <a:cubicBezTo>
                  <a:pt x="1933655" y="368680"/>
                  <a:pt x="1717698" y="305517"/>
                  <a:pt x="1828800" y="464234"/>
                </a:cubicBezTo>
                <a:cubicBezTo>
                  <a:pt x="1845807" y="488530"/>
                  <a:pt x="1885071" y="482991"/>
                  <a:pt x="1913206" y="492369"/>
                </a:cubicBezTo>
                <a:cubicBezTo>
                  <a:pt x="2000120" y="521340"/>
                  <a:pt x="1940645" y="504961"/>
                  <a:pt x="2096086" y="520505"/>
                </a:cubicBezTo>
                <a:cubicBezTo>
                  <a:pt x="2116215" y="580891"/>
                  <a:pt x="2121310" y="609437"/>
                  <a:pt x="2152357" y="661182"/>
                </a:cubicBezTo>
                <a:cubicBezTo>
                  <a:pt x="2169754" y="690178"/>
                  <a:pt x="2208628" y="745588"/>
                  <a:pt x="2208628" y="745588"/>
                </a:cubicBezTo>
                <a:cubicBezTo>
                  <a:pt x="2213317" y="764345"/>
                  <a:pt x="2215080" y="784087"/>
                  <a:pt x="2222696" y="801858"/>
                </a:cubicBezTo>
                <a:cubicBezTo>
                  <a:pt x="2229356" y="817398"/>
                  <a:pt x="2251824" y="827184"/>
                  <a:pt x="2250831" y="844062"/>
                </a:cubicBezTo>
                <a:cubicBezTo>
                  <a:pt x="2246888" y="911085"/>
                  <a:pt x="2222696" y="975360"/>
                  <a:pt x="2208628" y="1041009"/>
                </a:cubicBezTo>
                <a:cubicBezTo>
                  <a:pt x="2152357" y="1036320"/>
                  <a:pt x="2094781" y="1039875"/>
                  <a:pt x="2039816" y="1026942"/>
                </a:cubicBezTo>
                <a:cubicBezTo>
                  <a:pt x="2026708" y="1023858"/>
                  <a:pt x="1947875" y="970337"/>
                  <a:pt x="1927274" y="956603"/>
                </a:cubicBezTo>
                <a:cubicBezTo>
                  <a:pt x="1917896" y="942535"/>
                  <a:pt x="1899139" y="931307"/>
                  <a:pt x="1899139" y="914400"/>
                </a:cubicBezTo>
                <a:cubicBezTo>
                  <a:pt x="1899139" y="861973"/>
                  <a:pt x="1912871" y="810065"/>
                  <a:pt x="1927274" y="759655"/>
                </a:cubicBezTo>
                <a:cubicBezTo>
                  <a:pt x="1931919" y="743398"/>
                  <a:pt x="1942685" y="728585"/>
                  <a:pt x="1955409" y="717452"/>
                </a:cubicBezTo>
                <a:cubicBezTo>
                  <a:pt x="2043143" y="640685"/>
                  <a:pt x="2011688" y="677257"/>
                  <a:pt x="2082019" y="647114"/>
                </a:cubicBezTo>
                <a:cubicBezTo>
                  <a:pt x="2101294" y="638853"/>
                  <a:pt x="2119532" y="628357"/>
                  <a:pt x="2138289" y="618978"/>
                </a:cubicBezTo>
                <a:cubicBezTo>
                  <a:pt x="2219914" y="624080"/>
                  <a:pt x="2422964" y="648256"/>
                  <a:pt x="2518117" y="618978"/>
                </a:cubicBezTo>
                <a:cubicBezTo>
                  <a:pt x="2534277" y="614006"/>
                  <a:pt x="2536874" y="590843"/>
                  <a:pt x="2546252" y="576775"/>
                </a:cubicBezTo>
                <a:cubicBezTo>
                  <a:pt x="2520552" y="294060"/>
                  <a:pt x="2584267" y="470820"/>
                  <a:pt x="2489982" y="407963"/>
                </a:cubicBezTo>
                <a:cubicBezTo>
                  <a:pt x="2473429" y="396927"/>
                  <a:pt x="2463968" y="377323"/>
                  <a:pt x="2447779" y="365760"/>
                </a:cubicBezTo>
                <a:cubicBezTo>
                  <a:pt x="2430714" y="353571"/>
                  <a:pt x="2410979" y="345413"/>
                  <a:pt x="2391508" y="337625"/>
                </a:cubicBezTo>
                <a:cubicBezTo>
                  <a:pt x="2363972" y="326611"/>
                  <a:pt x="2307102" y="309489"/>
                  <a:pt x="2307102" y="309489"/>
                </a:cubicBezTo>
                <a:cubicBezTo>
                  <a:pt x="2222696" y="318868"/>
                  <a:pt x="2135816" y="315280"/>
                  <a:pt x="2053883" y="337625"/>
                </a:cubicBezTo>
                <a:cubicBezTo>
                  <a:pt x="2028292" y="344604"/>
                  <a:pt x="2014183" y="373181"/>
                  <a:pt x="1997612" y="393895"/>
                </a:cubicBezTo>
                <a:cubicBezTo>
                  <a:pt x="1952349" y="450474"/>
                  <a:pt x="1942425" y="476137"/>
                  <a:pt x="1913206" y="534572"/>
                </a:cubicBezTo>
                <a:cubicBezTo>
                  <a:pt x="1917895" y="609600"/>
                  <a:pt x="1906622" y="687373"/>
                  <a:pt x="1927274" y="759655"/>
                </a:cubicBezTo>
                <a:cubicBezTo>
                  <a:pt x="1936383" y="791537"/>
                  <a:pt x="1974166" y="806548"/>
                  <a:pt x="1997612" y="829994"/>
                </a:cubicBezTo>
                <a:lnTo>
                  <a:pt x="2025748" y="858129"/>
                </a:lnTo>
                <a:cubicBezTo>
                  <a:pt x="2039816" y="872197"/>
                  <a:pt x="2048443" y="896430"/>
                  <a:pt x="2067951" y="900332"/>
                </a:cubicBezTo>
                <a:cubicBezTo>
                  <a:pt x="2152830" y="917308"/>
                  <a:pt x="2115606" y="906839"/>
                  <a:pt x="2180492" y="928468"/>
                </a:cubicBezTo>
                <a:cubicBezTo>
                  <a:pt x="2222695" y="923779"/>
                  <a:pt x="2266818" y="927828"/>
                  <a:pt x="2307102" y="914400"/>
                </a:cubicBezTo>
                <a:cubicBezTo>
                  <a:pt x="2346602" y="901233"/>
                  <a:pt x="2358888" y="843753"/>
                  <a:pt x="2377440" y="815926"/>
                </a:cubicBezTo>
                <a:cubicBezTo>
                  <a:pt x="2384797" y="804890"/>
                  <a:pt x="2396197" y="797169"/>
                  <a:pt x="2405576" y="787791"/>
                </a:cubicBezTo>
                <a:cubicBezTo>
                  <a:pt x="2437090" y="693249"/>
                  <a:pt x="2409485" y="709748"/>
                  <a:pt x="2489982" y="675249"/>
                </a:cubicBezTo>
                <a:cubicBezTo>
                  <a:pt x="2503612" y="669408"/>
                  <a:pt x="2518117" y="665871"/>
                  <a:pt x="2532185" y="661182"/>
                </a:cubicBezTo>
                <a:cubicBezTo>
                  <a:pt x="2560320" y="665871"/>
                  <a:pt x="2589884" y="665234"/>
                  <a:pt x="2616591" y="675249"/>
                </a:cubicBezTo>
                <a:cubicBezTo>
                  <a:pt x="2629010" y="679906"/>
                  <a:pt x="2631720" y="700784"/>
                  <a:pt x="2644726" y="703385"/>
                </a:cubicBezTo>
                <a:cubicBezTo>
                  <a:pt x="2704679" y="715376"/>
                  <a:pt x="2766646" y="712763"/>
                  <a:pt x="2827606" y="717452"/>
                </a:cubicBezTo>
                <a:cubicBezTo>
                  <a:pt x="2954534" y="749185"/>
                  <a:pt x="2903464" y="733360"/>
                  <a:pt x="2982351" y="759655"/>
                </a:cubicBezTo>
                <a:lnTo>
                  <a:pt x="3038622" y="815926"/>
                </a:lnTo>
                <a:cubicBezTo>
                  <a:pt x="3064793" y="842098"/>
                  <a:pt x="3073464" y="854449"/>
                  <a:pt x="3108960" y="872197"/>
                </a:cubicBezTo>
                <a:cubicBezTo>
                  <a:pt x="3122223" y="878829"/>
                  <a:pt x="3137395" y="880758"/>
                  <a:pt x="3151163" y="886265"/>
                </a:cubicBezTo>
                <a:cubicBezTo>
                  <a:pt x="3160899" y="890159"/>
                  <a:pt x="3169920" y="895643"/>
                  <a:pt x="3179299" y="90033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8733034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2"/>
          <p:cNvSpPr txBox="1">
            <a:spLocks noChangeArrowheads="1"/>
          </p:cNvSpPr>
          <p:nvPr/>
        </p:nvSpPr>
        <p:spPr bwMode="auto">
          <a:xfrm>
            <a:off x="1562100" y="152400"/>
            <a:ext cx="6019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solidFill>
                  <a:srgbClr val="C00000"/>
                </a:solidFill>
                <a:latin typeface="Arial" panose="020B0604020202020204" pitchFamily="34" charset="0"/>
                <a:cs typeface="Arial" panose="020B0604020202020204" pitchFamily="34" charset="0"/>
              </a:rPr>
              <a:t>Quaternary Structure</a:t>
            </a:r>
          </a:p>
        </p:txBody>
      </p:sp>
      <p:sp>
        <p:nvSpPr>
          <p:cNvPr id="40963" name="TextBox 3"/>
          <p:cNvSpPr txBox="1">
            <a:spLocks noChangeArrowheads="1"/>
          </p:cNvSpPr>
          <p:nvPr/>
        </p:nvSpPr>
        <p:spPr bwMode="auto">
          <a:xfrm>
            <a:off x="190500" y="990600"/>
            <a:ext cx="87630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spcAft>
                <a:spcPts val="600"/>
              </a:spcAft>
              <a:buFontTx/>
              <a:buNone/>
            </a:pPr>
            <a:r>
              <a:rPr lang="en-US" altLang="en-US" sz="2000">
                <a:latin typeface="Arial" panose="020B0604020202020204" pitchFamily="34" charset="0"/>
                <a:cs typeface="Arial" panose="020B0604020202020204" pitchFamily="34" charset="0"/>
              </a:rPr>
              <a:t>Proteins containing more than one polypeptide chain exhibit a fourth level of structural organization. Each polypeptide chain in such a protein is called a </a:t>
            </a:r>
            <a:r>
              <a:rPr lang="en-US" altLang="en-US" sz="2000">
                <a:solidFill>
                  <a:srgbClr val="C00000"/>
                </a:solidFill>
                <a:latin typeface="Arial" panose="020B0604020202020204" pitchFamily="34" charset="0"/>
                <a:cs typeface="Arial" panose="020B0604020202020204" pitchFamily="34" charset="0"/>
              </a:rPr>
              <a:t>subunit</a:t>
            </a:r>
            <a:r>
              <a:rPr lang="en-US" altLang="en-US" sz="2000">
                <a:latin typeface="Arial" panose="020B0604020202020204" pitchFamily="34" charset="0"/>
                <a:cs typeface="Arial" panose="020B0604020202020204" pitchFamily="34" charset="0"/>
              </a:rPr>
              <a:t>. </a:t>
            </a:r>
            <a:r>
              <a:rPr lang="en-US" altLang="en-US" sz="2000">
                <a:solidFill>
                  <a:srgbClr val="C00000"/>
                </a:solidFill>
                <a:latin typeface="Arial" panose="020B0604020202020204" pitchFamily="34" charset="0"/>
                <a:cs typeface="Arial" panose="020B0604020202020204" pitchFamily="34" charset="0"/>
              </a:rPr>
              <a:t>Quaternary structure</a:t>
            </a:r>
            <a:r>
              <a:rPr lang="en-US" altLang="en-US" sz="2000">
                <a:solidFill>
                  <a:srgbClr val="0070C0"/>
                </a:solidFill>
                <a:latin typeface="Arial" panose="020B0604020202020204" pitchFamily="34" charset="0"/>
                <a:cs typeface="Arial" panose="020B0604020202020204" pitchFamily="34" charset="0"/>
              </a:rPr>
              <a:t> </a:t>
            </a:r>
            <a:r>
              <a:rPr lang="en-US" altLang="en-US" sz="2000">
                <a:latin typeface="Arial" panose="020B0604020202020204" pitchFamily="34" charset="0"/>
                <a:cs typeface="Arial" panose="020B0604020202020204" pitchFamily="34" charset="0"/>
              </a:rPr>
              <a:t>refers to the spatial arrangement of subunits and the nature of their interactions. </a:t>
            </a:r>
          </a:p>
          <a:p>
            <a:pPr>
              <a:spcBef>
                <a:spcPct val="0"/>
              </a:spcBef>
              <a:spcAft>
                <a:spcPts val="600"/>
              </a:spcAft>
              <a:buFontTx/>
              <a:buNone/>
            </a:pPr>
            <a:endParaRPr lang="en-US" altLang="en-US" sz="2000">
              <a:latin typeface="Arial" panose="020B0604020202020204" pitchFamily="34" charset="0"/>
              <a:cs typeface="Arial" panose="020B0604020202020204" pitchFamily="34" charset="0"/>
            </a:endParaRPr>
          </a:p>
          <a:p>
            <a:pPr>
              <a:spcBef>
                <a:spcPct val="0"/>
              </a:spcBef>
              <a:spcAft>
                <a:spcPts val="600"/>
              </a:spcAft>
              <a:buFontTx/>
              <a:buNone/>
            </a:pPr>
            <a:r>
              <a:rPr lang="en-US" altLang="en-US" sz="2000">
                <a:latin typeface="Arial" panose="020B0604020202020204" pitchFamily="34" charset="0"/>
                <a:cs typeface="Arial" panose="020B0604020202020204" pitchFamily="34" charset="0"/>
              </a:rPr>
              <a:t>The simplest quaternary structure is a dimer, consisting of two identical subunits.</a:t>
            </a:r>
          </a:p>
        </p:txBody>
      </p:sp>
      <p:pic>
        <p:nvPicPr>
          <p:cNvPr id="409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30575"/>
            <a:ext cx="9132888"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69016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r="53569" b="20129"/>
          <a:stretch>
            <a:fillRect/>
          </a:stretch>
        </p:blipFill>
        <p:spPr bwMode="auto">
          <a:xfrm>
            <a:off x="0" y="762000"/>
            <a:ext cx="3822700"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TextBox 2"/>
          <p:cNvSpPr txBox="1">
            <a:spLocks noChangeArrowheads="1"/>
          </p:cNvSpPr>
          <p:nvPr/>
        </p:nvSpPr>
        <p:spPr bwMode="auto">
          <a:xfrm>
            <a:off x="876300" y="76200"/>
            <a:ext cx="7391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b="1">
                <a:solidFill>
                  <a:srgbClr val="C00000"/>
                </a:solidFill>
                <a:latin typeface="Arial" panose="020B0604020202020204" pitchFamily="34" charset="0"/>
                <a:cs typeface="Arial" panose="020B0604020202020204" pitchFamily="34" charset="0"/>
              </a:rPr>
              <a:t>Quaternary Structure (higher order)</a:t>
            </a:r>
          </a:p>
        </p:txBody>
      </p:sp>
      <p:pic>
        <p:nvPicPr>
          <p:cNvPr id="41988" name="Picture 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588" y="4038600"/>
            <a:ext cx="2716212" cy="271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1989" name="TextBox 4"/>
          <p:cNvSpPr txBox="1">
            <a:spLocks noChangeArrowheads="1"/>
          </p:cNvSpPr>
          <p:nvPr/>
        </p:nvSpPr>
        <p:spPr bwMode="auto">
          <a:xfrm>
            <a:off x="3581400" y="4572000"/>
            <a:ext cx="5410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a:latin typeface="Arial" panose="020B0604020202020204" pitchFamily="34" charset="0"/>
                <a:cs typeface="Arial" panose="020B0604020202020204" pitchFamily="34" charset="0"/>
              </a:rPr>
              <a:t>Complex Quaternary Structure. The coat of rhinovirus comprises 60 copies of each subunits</a:t>
            </a:r>
          </a:p>
        </p:txBody>
      </p:sp>
      <p:sp>
        <p:nvSpPr>
          <p:cNvPr id="41990" name="TextBox 1"/>
          <p:cNvSpPr txBox="1">
            <a:spLocks noChangeArrowheads="1"/>
          </p:cNvSpPr>
          <p:nvPr/>
        </p:nvSpPr>
        <p:spPr bwMode="auto">
          <a:xfrm>
            <a:off x="3581400" y="914400"/>
            <a:ext cx="54102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2400">
                <a:latin typeface="Arial" panose="020B0604020202020204" pitchFamily="34" charset="0"/>
              </a:rPr>
              <a:t>The </a:t>
            </a:r>
            <a:r>
              <a:rPr lang="el-GR" altLang="en-US" sz="2400">
                <a:latin typeface="Arial" panose="020B0604020202020204" pitchFamily="34" charset="0"/>
              </a:rPr>
              <a:t>α</a:t>
            </a:r>
            <a:r>
              <a:rPr lang="en-CA" altLang="en-US" sz="2400">
                <a:latin typeface="Arial" panose="020B0604020202020204" pitchFamily="34" charset="0"/>
              </a:rPr>
              <a:t>2</a:t>
            </a:r>
            <a:r>
              <a:rPr lang="el-GR" altLang="en-US" sz="2400">
                <a:latin typeface="Arial" panose="020B0604020202020204" pitchFamily="34" charset="0"/>
              </a:rPr>
              <a:t>β</a:t>
            </a:r>
            <a:r>
              <a:rPr lang="en-CA" altLang="en-US" sz="2400">
                <a:latin typeface="Arial" panose="020B0604020202020204" pitchFamily="34" charset="0"/>
              </a:rPr>
              <a:t>2 tetramer of human haemoglobin. The structure of the two identical </a:t>
            </a:r>
            <a:r>
              <a:rPr lang="el-GR" altLang="en-US" sz="2400">
                <a:latin typeface="Arial" panose="020B0604020202020204" pitchFamily="34" charset="0"/>
              </a:rPr>
              <a:t>α</a:t>
            </a:r>
            <a:r>
              <a:rPr lang="en-CA" altLang="en-US" sz="2400">
                <a:latin typeface="Arial" panose="020B0604020202020204" pitchFamily="34" charset="0"/>
              </a:rPr>
              <a:t> subunits (red) is similar to but not identical with that of the two </a:t>
            </a:r>
            <a:r>
              <a:rPr lang="el-GR" altLang="en-US" sz="2400">
                <a:latin typeface="Arial" panose="020B0604020202020204" pitchFamily="34" charset="0"/>
              </a:rPr>
              <a:t>β</a:t>
            </a:r>
            <a:r>
              <a:rPr lang="en-CA" altLang="en-US" sz="2400">
                <a:latin typeface="Arial" panose="020B0604020202020204" pitchFamily="34" charset="0"/>
              </a:rPr>
              <a:t> subunits (yellow).</a:t>
            </a:r>
          </a:p>
        </p:txBody>
      </p:sp>
    </p:spTree>
    <p:extLst>
      <p:ext uri="{BB962C8B-B14F-4D97-AF65-F5344CB8AC3E}">
        <p14:creationId xmlns:p14="http://schemas.microsoft.com/office/powerpoint/2010/main" val="39556411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txBox="1">
            <a:spLocks/>
          </p:cNvSpPr>
          <p:nvPr/>
        </p:nvSpPr>
        <p:spPr bwMode="auto">
          <a:xfrm>
            <a:off x="214313" y="152400"/>
            <a:ext cx="8472487"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a:solidFill>
                  <a:srgbClr val="C00000"/>
                </a:solidFill>
                <a:latin typeface="Arial" panose="020B0604020202020204" pitchFamily="34" charset="0"/>
                <a:cs typeface="Arial" panose="020B0604020202020204" pitchFamily="34" charset="0"/>
              </a:rPr>
              <a:t>Methods to study protein structures</a:t>
            </a:r>
          </a:p>
        </p:txBody>
      </p:sp>
      <p:sp>
        <p:nvSpPr>
          <p:cNvPr id="44035" name="TextBox 2"/>
          <p:cNvSpPr txBox="1">
            <a:spLocks noChangeArrowheads="1"/>
          </p:cNvSpPr>
          <p:nvPr/>
        </p:nvSpPr>
        <p:spPr bwMode="auto">
          <a:xfrm>
            <a:off x="381000" y="1223963"/>
            <a:ext cx="30734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2200" b="1">
                <a:latin typeface="Arial" panose="020B0604020202020204" pitchFamily="34" charset="0"/>
              </a:rPr>
              <a:t>X-ray crystallography</a:t>
            </a:r>
          </a:p>
        </p:txBody>
      </p:sp>
      <p:sp>
        <p:nvSpPr>
          <p:cNvPr id="44036" name="TextBox 3"/>
          <p:cNvSpPr txBox="1">
            <a:spLocks noChangeArrowheads="1"/>
          </p:cNvSpPr>
          <p:nvPr/>
        </p:nvSpPr>
        <p:spPr bwMode="auto">
          <a:xfrm>
            <a:off x="381000" y="4294188"/>
            <a:ext cx="2744788"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2200" b="1">
                <a:latin typeface="Arial" panose="020B0604020202020204" pitchFamily="34" charset="0"/>
              </a:rPr>
              <a:t>NMR spectroscopy</a:t>
            </a:r>
          </a:p>
        </p:txBody>
      </p:sp>
      <p:sp>
        <p:nvSpPr>
          <p:cNvPr id="5" name="TextBox 4"/>
          <p:cNvSpPr txBox="1"/>
          <p:nvPr/>
        </p:nvSpPr>
        <p:spPr>
          <a:xfrm>
            <a:off x="49213" y="1752600"/>
            <a:ext cx="8239125" cy="2708275"/>
          </a:xfrm>
          <a:prstGeom prst="rect">
            <a:avLst/>
          </a:prstGeom>
          <a:noFill/>
        </p:spPr>
        <p:txBody>
          <a:bodyPr wrap="none">
            <a:spAutoFit/>
          </a:bodyPr>
          <a:lstStyle/>
          <a:p>
            <a:pPr marL="285750" indent="-285750">
              <a:spcAft>
                <a:spcPts val="600"/>
              </a:spcAft>
              <a:buFont typeface="Arial" panose="020B0604020202020204" pitchFamily="34" charset="0"/>
              <a:buChar char="•"/>
              <a:defRPr/>
            </a:pPr>
            <a:r>
              <a:rPr lang="en-CA" sz="2000">
                <a:latin typeface="Arial" charset="0"/>
              </a:rPr>
              <a:t>Prof. Amit K Das </a:t>
            </a:r>
          </a:p>
          <a:p>
            <a:pPr>
              <a:spcAft>
                <a:spcPts val="600"/>
              </a:spcAft>
              <a:defRPr/>
            </a:pPr>
            <a:r>
              <a:rPr lang="en-CA" sz="2000">
                <a:latin typeface="Arial" charset="0"/>
              </a:rPr>
              <a:t>	(</a:t>
            </a:r>
            <a:r>
              <a:rPr lang="en-CA" sz="2000">
                <a:latin typeface="Arial" charset="0"/>
                <a:hlinkClick r:id="rId2"/>
              </a:rPr>
              <a:t>http://www.iitkgp.ac.in/department/BT/faculty/bt-amitk</a:t>
            </a:r>
            <a:r>
              <a:rPr lang="en-CA" sz="2000">
                <a:latin typeface="Arial" charset="0"/>
              </a:rPr>
              <a:t>)</a:t>
            </a:r>
          </a:p>
          <a:p>
            <a:pPr>
              <a:spcAft>
                <a:spcPts val="600"/>
              </a:spcAft>
              <a:defRPr/>
            </a:pPr>
            <a:endParaRPr lang="en-CA" sz="2000">
              <a:latin typeface="Arial" charset="0"/>
            </a:endParaRPr>
          </a:p>
          <a:p>
            <a:pPr marL="285750" indent="-285750">
              <a:spcAft>
                <a:spcPts val="600"/>
              </a:spcAft>
              <a:defRPr/>
            </a:pPr>
            <a:endParaRPr lang="en-CA" sz="2000">
              <a:latin typeface="Arial" charset="0"/>
            </a:endParaRPr>
          </a:p>
          <a:p>
            <a:pPr marL="285750" indent="-285750">
              <a:spcAft>
                <a:spcPts val="600"/>
              </a:spcAft>
              <a:buFont typeface="Arial" panose="020B0604020202020204" pitchFamily="34" charset="0"/>
              <a:buChar char="•"/>
              <a:defRPr/>
            </a:pPr>
            <a:r>
              <a:rPr lang="en-CA" sz="2000">
                <a:latin typeface="Arial" charset="0"/>
              </a:rPr>
              <a:t>Prof. </a:t>
            </a:r>
            <a:r>
              <a:rPr lang="en-CA" sz="2000" err="1">
                <a:latin typeface="Arial" charset="0"/>
              </a:rPr>
              <a:t>Dibyendu</a:t>
            </a:r>
            <a:r>
              <a:rPr lang="en-CA" sz="2000">
                <a:latin typeface="Arial" charset="0"/>
              </a:rPr>
              <a:t> </a:t>
            </a:r>
            <a:r>
              <a:rPr lang="en-CA" sz="2000" err="1">
                <a:latin typeface="Arial" charset="0"/>
              </a:rPr>
              <a:t>Samanta</a:t>
            </a:r>
            <a:r>
              <a:rPr lang="en-CA" sz="2000">
                <a:latin typeface="Arial" charset="0"/>
              </a:rPr>
              <a:t> </a:t>
            </a:r>
          </a:p>
          <a:p>
            <a:pPr lvl="1">
              <a:spcAft>
                <a:spcPts val="600"/>
              </a:spcAft>
              <a:defRPr/>
            </a:pPr>
            <a:r>
              <a:rPr lang="en-CA" sz="2000">
                <a:latin typeface="Arial" charset="0"/>
              </a:rPr>
              <a:t>	(</a:t>
            </a:r>
            <a:r>
              <a:rPr lang="en-CA" sz="2000">
                <a:latin typeface="Arial" charset="0"/>
                <a:hlinkClick r:id="rId3"/>
              </a:rPr>
              <a:t>http://iitkgp.ac.in/department/BS/faculty/bs-dibyendu.samanta</a:t>
            </a:r>
            <a:r>
              <a:rPr lang="en-CA" sz="2000">
                <a:latin typeface="Arial" charset="0"/>
              </a:rPr>
              <a:t>)</a:t>
            </a:r>
          </a:p>
          <a:p>
            <a:pPr lvl="1">
              <a:spcAft>
                <a:spcPts val="600"/>
              </a:spcAft>
              <a:defRPr/>
            </a:pPr>
            <a:endParaRPr lang="en-CA" sz="2000">
              <a:latin typeface="Arial" charset="0"/>
            </a:endParaRPr>
          </a:p>
        </p:txBody>
      </p:sp>
      <p:sp>
        <p:nvSpPr>
          <p:cNvPr id="7" name="TextBox 6"/>
          <p:cNvSpPr txBox="1"/>
          <p:nvPr/>
        </p:nvSpPr>
        <p:spPr>
          <a:xfrm>
            <a:off x="49213" y="4694238"/>
            <a:ext cx="6913562" cy="1554162"/>
          </a:xfrm>
          <a:prstGeom prst="rect">
            <a:avLst/>
          </a:prstGeom>
          <a:noFill/>
        </p:spPr>
        <p:txBody>
          <a:bodyPr wrap="none">
            <a:spAutoFit/>
          </a:bodyPr>
          <a:lstStyle/>
          <a:p>
            <a:pPr marL="285750" indent="-285750">
              <a:spcAft>
                <a:spcPts val="600"/>
              </a:spcAft>
              <a:buFont typeface="Arial" panose="020B0604020202020204" pitchFamily="34" charset="0"/>
              <a:buChar char="•"/>
              <a:defRPr/>
            </a:pPr>
            <a:r>
              <a:rPr lang="en-CA" sz="2000">
                <a:latin typeface="Arial" charset="0"/>
              </a:rPr>
              <a:t>Nuclear magnetic resonance (NMR) spectroscopy</a:t>
            </a:r>
          </a:p>
          <a:p>
            <a:pPr marL="285750" indent="-285750">
              <a:spcAft>
                <a:spcPts val="600"/>
              </a:spcAft>
              <a:buFont typeface="Arial" panose="020B0604020202020204" pitchFamily="34" charset="0"/>
              <a:buChar char="•"/>
              <a:defRPr/>
            </a:pPr>
            <a:r>
              <a:rPr lang="en-CA" sz="2000">
                <a:latin typeface="Arial" charset="0"/>
              </a:rPr>
              <a:t>Prof. Soumya De</a:t>
            </a:r>
          </a:p>
          <a:p>
            <a:pPr>
              <a:spcAft>
                <a:spcPts val="600"/>
              </a:spcAft>
              <a:defRPr/>
            </a:pPr>
            <a:r>
              <a:rPr lang="en-CA" sz="2000">
                <a:latin typeface="Arial" charset="0"/>
              </a:rPr>
              <a:t>	(</a:t>
            </a:r>
            <a:r>
              <a:rPr lang="en-CA" sz="2000">
                <a:latin typeface="Arial" charset="0"/>
                <a:hlinkClick r:id="rId4"/>
              </a:rPr>
              <a:t>http://iitkgp.ac.in/department/BS/faculty/bs-somde</a:t>
            </a:r>
            <a:r>
              <a:rPr lang="en-CA" sz="2000">
                <a:latin typeface="Arial" charset="0"/>
              </a:rPr>
              <a:t>)</a:t>
            </a:r>
          </a:p>
          <a:p>
            <a:pPr lvl="1">
              <a:spcAft>
                <a:spcPts val="600"/>
              </a:spcAft>
              <a:defRPr/>
            </a:pPr>
            <a:endParaRPr lang="en-CA" sz="2000">
              <a:latin typeface="Arial" charset="0"/>
            </a:endParaRPr>
          </a:p>
        </p:txBody>
      </p:sp>
      <p:sp>
        <p:nvSpPr>
          <p:cNvPr id="44039" name="TextBox 2"/>
          <p:cNvSpPr txBox="1">
            <a:spLocks noChangeArrowheads="1"/>
          </p:cNvSpPr>
          <p:nvPr/>
        </p:nvSpPr>
        <p:spPr bwMode="auto">
          <a:xfrm>
            <a:off x="381000" y="2846388"/>
            <a:ext cx="518160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CA" altLang="en-US" sz="2200" b="1">
                <a:latin typeface="Arial" panose="020B0604020202020204" pitchFamily="34" charset="0"/>
              </a:rPr>
              <a:t>Structure-guided protein engineering</a:t>
            </a:r>
          </a:p>
        </p:txBody>
      </p:sp>
    </p:spTree>
    <p:extLst>
      <p:ext uri="{BB962C8B-B14F-4D97-AF65-F5344CB8AC3E}">
        <p14:creationId xmlns:p14="http://schemas.microsoft.com/office/powerpoint/2010/main" val="23899110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Box 1"/>
          <p:cNvSpPr txBox="1">
            <a:spLocks noChangeArrowheads="1"/>
          </p:cNvSpPr>
          <p:nvPr/>
        </p:nvSpPr>
        <p:spPr bwMode="auto">
          <a:xfrm>
            <a:off x="1219200" y="2911475"/>
            <a:ext cx="67056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2800">
                <a:latin typeface="Arial" panose="020B0604020202020204" pitchFamily="34" charset="0"/>
              </a:rPr>
              <a:t>Books Followed:</a:t>
            </a:r>
          </a:p>
          <a:p>
            <a:pPr eaLnBrk="1" hangingPunct="1">
              <a:spcBef>
                <a:spcPct val="0"/>
              </a:spcBef>
              <a:buFontTx/>
              <a:buNone/>
            </a:pPr>
            <a:endParaRPr lang="en-US" altLang="en-US" sz="2800">
              <a:latin typeface="Arial" panose="020B0604020202020204" pitchFamily="34" charset="0"/>
            </a:endParaRPr>
          </a:p>
          <a:p>
            <a:pPr eaLnBrk="1" hangingPunct="1">
              <a:spcBef>
                <a:spcPct val="0"/>
              </a:spcBef>
            </a:pPr>
            <a:r>
              <a:rPr lang="en-US" altLang="en-US" sz="2800">
                <a:latin typeface="Arial" panose="020B0604020202020204" pitchFamily="34" charset="0"/>
              </a:rPr>
              <a:t> How Proteins Work (Mike Williamson)</a:t>
            </a:r>
          </a:p>
          <a:p>
            <a:pPr eaLnBrk="1" hangingPunct="1">
              <a:spcBef>
                <a:spcPct val="0"/>
              </a:spcBef>
            </a:pPr>
            <a:r>
              <a:rPr lang="en-US" altLang="en-US" sz="2800">
                <a:latin typeface="Arial" panose="020B0604020202020204" pitchFamily="34" charset="0"/>
              </a:rPr>
              <a:t> Introduction to protein structure (Carl Branden &amp; John Tooze)</a:t>
            </a:r>
          </a:p>
          <a:p>
            <a:pPr eaLnBrk="1" hangingPunct="1">
              <a:spcBef>
                <a:spcPct val="0"/>
              </a:spcBef>
            </a:pPr>
            <a:r>
              <a:rPr lang="en-US" altLang="en-US" sz="2800">
                <a:latin typeface="Arial" panose="020B0604020202020204" pitchFamily="34" charset="0"/>
              </a:rPr>
              <a:t> Biochemistry (Lubert Stryer)</a:t>
            </a:r>
          </a:p>
          <a:p>
            <a:pPr eaLnBrk="1" hangingPunct="1">
              <a:spcBef>
                <a:spcPct val="0"/>
              </a:spcBef>
              <a:buFontTx/>
              <a:buNone/>
            </a:pPr>
            <a:endParaRPr lang="en-US" altLang="en-US" sz="2800">
              <a:latin typeface="Arial" panose="020B0604020202020204" pitchFamily="34" charset="0"/>
            </a:endParaRPr>
          </a:p>
        </p:txBody>
      </p:sp>
      <p:sp>
        <p:nvSpPr>
          <p:cNvPr id="33795" name="TextBox 2"/>
          <p:cNvSpPr txBox="1">
            <a:spLocks noChangeArrowheads="1"/>
          </p:cNvSpPr>
          <p:nvPr/>
        </p:nvSpPr>
        <p:spPr bwMode="auto">
          <a:xfrm>
            <a:off x="647700" y="381000"/>
            <a:ext cx="78486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3600">
                <a:solidFill>
                  <a:srgbClr val="C00000"/>
                </a:solidFill>
                <a:latin typeface="Arial" panose="020B0604020202020204" pitchFamily="34" charset="0"/>
                <a:cs typeface="Arial" panose="020B0604020202020204" pitchFamily="34" charset="0"/>
              </a:rPr>
              <a:t>Protein Structure, Function, Kinetics and Energetics</a:t>
            </a:r>
          </a:p>
          <a:p>
            <a:pPr algn="ctr" eaLnBrk="1" hangingPunct="1">
              <a:spcBef>
                <a:spcPct val="0"/>
              </a:spcBef>
              <a:buFontTx/>
              <a:buNone/>
            </a:pPr>
            <a:endParaRPr lang="en-US" altLang="en-US" sz="3600">
              <a:solidFill>
                <a:srgbClr val="C0000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txBox="1">
            <a:spLocks/>
          </p:cNvSpPr>
          <p:nvPr/>
        </p:nvSpPr>
        <p:spPr bwMode="auto">
          <a:xfrm>
            <a:off x="0" y="0"/>
            <a:ext cx="91440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3600">
                <a:solidFill>
                  <a:srgbClr val="C00000"/>
                </a:solidFill>
                <a:latin typeface="Arial" panose="020B0604020202020204" pitchFamily="34" charset="0"/>
                <a:cs typeface="Arial" panose="020B0604020202020204" pitchFamily="34" charset="0"/>
              </a:rPr>
              <a:t>Proteins come in various shapes and sizes</a:t>
            </a:r>
          </a:p>
        </p:txBody>
      </p:sp>
      <p:pic>
        <p:nvPicPr>
          <p:cNvPr id="31747"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313" y="3810000"/>
            <a:ext cx="4191000" cy="296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738188"/>
            <a:ext cx="3889375" cy="291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3262313"/>
            <a:ext cx="3595688" cy="359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54450" y="1028700"/>
            <a:ext cx="60198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52648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1750"/>
                                        </p:tgtEl>
                                        <p:attrNameLst>
                                          <p:attrName>style.visibility</p:attrName>
                                        </p:attrNameLst>
                                      </p:cBhvr>
                                      <p:to>
                                        <p:strVal val="visible"/>
                                      </p:to>
                                    </p:set>
                                    <p:animEffect transition="in" filter="fade">
                                      <p:cBhvr>
                                        <p:cTn id="7" dur="500"/>
                                        <p:tgtEl>
                                          <p:spTgt spid="317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1747"/>
                                        </p:tgtEl>
                                        <p:attrNameLst>
                                          <p:attrName>style.visibility</p:attrName>
                                        </p:attrNameLst>
                                      </p:cBhvr>
                                      <p:to>
                                        <p:strVal val="visible"/>
                                      </p:to>
                                    </p:set>
                                    <p:animEffect transition="in" filter="fade">
                                      <p:cBhvr>
                                        <p:cTn id="12" dur="500"/>
                                        <p:tgtEl>
                                          <p:spTgt spid="317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1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0" y="274638"/>
            <a:ext cx="9144000" cy="1143000"/>
          </a:xfrm>
        </p:spPr>
        <p:txBody>
          <a:bodyPr/>
          <a:lstStyle/>
          <a:p>
            <a:pPr eaLnBrk="1" hangingPunct="1"/>
            <a:r>
              <a:rPr lang="en-US" altLang="en-US" sz="3600" smtClean="0">
                <a:solidFill>
                  <a:srgbClr val="C00000"/>
                </a:solidFill>
                <a:latin typeface="Arial" panose="020B0604020202020204" pitchFamily="34" charset="0"/>
                <a:cs typeface="Arial" panose="020B0604020202020204" pitchFamily="34" charset="0"/>
              </a:rPr>
              <a:t>Proteins are polypeptide chains</a:t>
            </a:r>
            <a:r>
              <a:rPr lang="en-US" altLang="en-US" sz="3600" smtClean="0">
                <a:solidFill>
                  <a:srgbClr val="00B0F0"/>
                </a:solidFill>
              </a:rPr>
              <a:t/>
            </a:r>
            <a:br>
              <a:rPr lang="en-US" altLang="en-US" sz="3600" smtClean="0">
                <a:solidFill>
                  <a:srgbClr val="00B0F0"/>
                </a:solidFill>
              </a:rPr>
            </a:br>
            <a:r>
              <a:rPr lang="en-US" altLang="en-US" sz="2800" smtClean="0">
                <a:latin typeface="Arial" panose="020B0604020202020204" pitchFamily="34" charset="0"/>
                <a:cs typeface="Arial" panose="020B0604020202020204" pitchFamily="34" charset="0"/>
              </a:rPr>
              <a:t> Successive polypeptide bonds: main chain or backbone </a:t>
            </a:r>
          </a:p>
        </p:txBody>
      </p:sp>
      <p:pic>
        <p:nvPicPr>
          <p:cNvPr id="6147" name="Picture 4" descr="Fig1_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600200"/>
            <a:ext cx="3886200"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3" descr="figure_01_30"/>
          <p:cNvPicPr>
            <a:picLocks noChangeAspect="1" noChangeArrowheads="1"/>
          </p:cNvPicPr>
          <p:nvPr/>
        </p:nvPicPr>
        <p:blipFill>
          <a:blip r:embed="rId2">
            <a:extLst>
              <a:ext uri="{28A0092B-C50C-407E-A947-70E740481C1C}">
                <a14:useLocalDpi xmlns:a14="http://schemas.microsoft.com/office/drawing/2010/main" val="0"/>
              </a:ext>
            </a:extLst>
          </a:blip>
          <a:srcRect b="4825"/>
          <a:stretch>
            <a:fillRect/>
          </a:stretch>
        </p:blipFill>
        <p:spPr bwMode="auto">
          <a:xfrm>
            <a:off x="1952625" y="846138"/>
            <a:ext cx="5237163" cy="601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TextBox 2"/>
          <p:cNvSpPr txBox="1">
            <a:spLocks noChangeArrowheads="1"/>
          </p:cNvSpPr>
          <p:nvPr/>
        </p:nvSpPr>
        <p:spPr bwMode="auto">
          <a:xfrm>
            <a:off x="1401763" y="76200"/>
            <a:ext cx="63404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3600">
                <a:solidFill>
                  <a:srgbClr val="C00000"/>
                </a:solidFill>
                <a:latin typeface="Arial" panose="020B0604020202020204" pitchFamily="34" charset="0"/>
              </a:rPr>
              <a:t>Formation of the peptide bond</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igure_04_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3" y="1752600"/>
            <a:ext cx="903287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TextBox 2"/>
          <p:cNvSpPr txBox="1">
            <a:spLocks noChangeArrowheads="1"/>
          </p:cNvSpPr>
          <p:nvPr/>
        </p:nvSpPr>
        <p:spPr bwMode="auto">
          <a:xfrm>
            <a:off x="228600" y="76200"/>
            <a:ext cx="86169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3600">
                <a:solidFill>
                  <a:srgbClr val="C00000"/>
                </a:solidFill>
                <a:latin typeface="Arial" panose="020B0604020202020204" pitchFamily="34" charset="0"/>
              </a:rPr>
              <a:t>The amide plane: partial double bond character of the peptide bond</a:t>
            </a:r>
          </a:p>
        </p:txBody>
      </p:sp>
      <p:sp>
        <p:nvSpPr>
          <p:cNvPr id="2" name="Rectangle 1"/>
          <p:cNvSpPr/>
          <p:nvPr/>
        </p:nvSpPr>
        <p:spPr>
          <a:xfrm>
            <a:off x="1219200" y="4891088"/>
            <a:ext cx="2057400" cy="519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26531CA6B29D498611FF44E4B9A516" ma:contentTypeVersion="5" ma:contentTypeDescription="Create a new document." ma:contentTypeScope="" ma:versionID="6e2ab583a170b912a330d04e8463d7e1">
  <xsd:schema xmlns:xsd="http://www.w3.org/2001/XMLSchema" xmlns:xs="http://www.w3.org/2001/XMLSchema" xmlns:p="http://schemas.microsoft.com/office/2006/metadata/properties" xmlns:ns2="f4f41830-a3a6-4385-8543-65e908e34dde" targetNamespace="http://schemas.microsoft.com/office/2006/metadata/properties" ma:root="true" ma:fieldsID="3cc5962442e9f2b2386f1361fe5f0e36" ns2:_="">
    <xsd:import namespace="f4f41830-a3a6-4385-8543-65e908e34dd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f41830-a3a6-4385-8543-65e908e34d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E13B7DC-971E-44D5-9FE0-C3E8F61C7C2C}"/>
</file>

<file path=customXml/itemProps2.xml><?xml version="1.0" encoding="utf-8"?>
<ds:datastoreItem xmlns:ds="http://schemas.openxmlformats.org/officeDocument/2006/customXml" ds:itemID="{4EBA8DA2-8433-4F03-9763-22E26B07802B}"/>
</file>

<file path=customXml/itemProps3.xml><?xml version="1.0" encoding="utf-8"?>
<ds:datastoreItem xmlns:ds="http://schemas.openxmlformats.org/officeDocument/2006/customXml" ds:itemID="{4BC74906-CAD0-4F91-9824-88AC3A1CDEE6}"/>
</file>

<file path=docProps/app.xml><?xml version="1.0" encoding="utf-8"?>
<Properties xmlns="http://schemas.openxmlformats.org/officeDocument/2006/extended-properties" xmlns:vt="http://schemas.openxmlformats.org/officeDocument/2006/docPropsVTypes">
  <TotalTime>5523</TotalTime>
  <Words>2235</Words>
  <Application>Microsoft Office PowerPoint</Application>
  <PresentationFormat>On-screen Show (4:3)</PresentationFormat>
  <Paragraphs>333</Paragraphs>
  <Slides>55</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Agency FB</vt:lpstr>
      <vt:lpstr>Arial</vt:lpstr>
      <vt:lpstr>Calibri</vt:lpstr>
      <vt:lpstr>DejaVu Sans</vt:lpstr>
      <vt:lpstr>Symbol</vt:lpstr>
      <vt:lpstr>Times New Roman</vt:lpstr>
      <vt:lpstr>Office Theme</vt:lpstr>
      <vt:lpstr>PowerPoint Presentation</vt:lpstr>
      <vt:lpstr>Central Dogma of molecular biology</vt:lpstr>
      <vt:lpstr>PowerPoint Presentation</vt:lpstr>
      <vt:lpstr>PowerPoint Presentation</vt:lpstr>
      <vt:lpstr>PowerPoint Presentation</vt:lpstr>
      <vt:lpstr>PowerPoint Presentation</vt:lpstr>
      <vt:lpstr>Proteins are polypeptide chains  Successive polypeptide bonds: main chain or backbone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Ramachandran Plot</vt:lpstr>
      <vt:lpstr>Ramachandran Plot</vt:lpstr>
      <vt:lpstr>φ and ψ torsion angles are the only degrees of freedom for the backbone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Hierarchy of Protein Structure</vt:lpstr>
      <vt:lpstr>PowerPoint Presentation</vt:lpstr>
      <vt:lpstr>PowerPoint Presentation</vt:lpstr>
      <vt:lpstr>PowerPoint Presentation</vt:lpstr>
      <vt:lpstr>PowerPoint Presentation</vt:lpstr>
      <vt:lpstr>PowerPoint Presentation</vt:lpstr>
      <vt:lpstr>PowerPoint Presentation</vt:lpstr>
      <vt:lpstr>Ramachandran Plot</vt:lpstr>
      <vt:lpstr>PowerPoint Presentation</vt:lpstr>
      <vt:lpstr>PowerPoint Presentation</vt:lpstr>
      <vt:lpstr>Polypeptide Chains Fold into Several Domains </vt:lpstr>
      <vt:lpstr>PowerPoint Presentation</vt:lpstr>
      <vt:lpstr>PowerPoint Presentation</vt:lpstr>
      <vt:lpstr>PowerPoint Presentation</vt:lpstr>
      <vt:lpstr>PowerPoint Presentation</vt:lpstr>
      <vt:lpstr>PowerPoint Presentation</vt:lpstr>
    </vt:vector>
  </TitlesOfParts>
  <Company>student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building blocks</dc:title>
  <dc:creator>amita</dc:creator>
  <cp:lastModifiedBy>SD</cp:lastModifiedBy>
  <cp:revision>456</cp:revision>
  <dcterms:created xsi:type="dcterms:W3CDTF">2011-07-17T18:22:45Z</dcterms:created>
  <dcterms:modified xsi:type="dcterms:W3CDTF">2022-01-20T11:04:34Z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0x010100A626531CA6B29D498611FF44E4B9A516</vt:lpwstr>
  </property>
</Properties>
</file>